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95"/>
  </p:notesMasterIdLst>
  <p:handoutMasterIdLst>
    <p:handoutMasterId r:id="rId96"/>
  </p:handoutMasterIdLst>
  <p:sldIdLst>
    <p:sldId id="256" r:id="rId6"/>
    <p:sldId id="257" r:id="rId7"/>
    <p:sldId id="258" r:id="rId8"/>
    <p:sldId id="259" r:id="rId9"/>
    <p:sldId id="260" r:id="rId10"/>
    <p:sldId id="261" r:id="rId11"/>
    <p:sldId id="348" r:id="rId12"/>
    <p:sldId id="349"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50" r:id="rId56"/>
    <p:sldId id="307" r:id="rId57"/>
    <p:sldId id="308" r:id="rId58"/>
    <p:sldId id="351" r:id="rId59"/>
    <p:sldId id="352" r:id="rId60"/>
    <p:sldId id="353" r:id="rId61"/>
    <p:sldId id="354" r:id="rId62"/>
    <p:sldId id="355" r:id="rId63"/>
    <p:sldId id="356" r:id="rId64"/>
    <p:sldId id="357" r:id="rId65"/>
    <p:sldId id="358" r:id="rId66"/>
    <p:sldId id="309" r:id="rId67"/>
    <p:sldId id="315" r:id="rId68"/>
    <p:sldId id="314" r:id="rId69"/>
    <p:sldId id="347" r:id="rId70"/>
    <p:sldId id="328" r:id="rId71"/>
    <p:sldId id="329" r:id="rId72"/>
    <p:sldId id="330" r:id="rId73"/>
    <p:sldId id="331" r:id="rId74"/>
    <p:sldId id="332" r:id="rId75"/>
    <p:sldId id="333" r:id="rId76"/>
    <p:sldId id="334" r:id="rId77"/>
    <p:sldId id="335" r:id="rId78"/>
    <p:sldId id="336" r:id="rId79"/>
    <p:sldId id="337" r:id="rId80"/>
    <p:sldId id="338" r:id="rId81"/>
    <p:sldId id="359" r:id="rId82"/>
    <p:sldId id="339" r:id="rId83"/>
    <p:sldId id="340" r:id="rId84"/>
    <p:sldId id="341" r:id="rId85"/>
    <p:sldId id="342" r:id="rId86"/>
    <p:sldId id="343" r:id="rId87"/>
    <p:sldId id="344" r:id="rId88"/>
    <p:sldId id="345" r:id="rId89"/>
    <p:sldId id="346" r:id="rId90"/>
    <p:sldId id="310" r:id="rId91"/>
    <p:sldId id="311" r:id="rId92"/>
    <p:sldId id="313" r:id="rId93"/>
    <p:sldId id="312" r:id="rId94"/>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53" autoAdjust="0"/>
    <p:restoredTop sz="75176" autoAdjust="0"/>
  </p:normalViewPr>
  <p:slideViewPr>
    <p:cSldViewPr snapToGrid="0">
      <p:cViewPr varScale="1">
        <p:scale>
          <a:sx n="45" d="100"/>
          <a:sy n="45" d="100"/>
        </p:scale>
        <p:origin x="-1040" y="-120"/>
      </p:cViewPr>
      <p:guideLst>
        <p:guide orient="horz" pos="2880"/>
        <p:guide pos="5120"/>
      </p:guideLst>
    </p:cSldViewPr>
  </p:slideViewPr>
  <p:outlineViewPr>
    <p:cViewPr>
      <p:scale>
        <a:sx n="33" d="100"/>
        <a:sy n="33" d="100"/>
      </p:scale>
      <p:origin x="0" y="-23088"/>
    </p:cViewPr>
  </p:outlineViewPr>
  <p:notesTextViewPr>
    <p:cViewPr>
      <p:scale>
        <a:sx n="100" d="100"/>
        <a:sy n="100" d="100"/>
      </p:scale>
      <p:origin x="0" y="0"/>
    </p:cViewPr>
  </p:notesTextViewPr>
  <p:sorterViewPr>
    <p:cViewPr>
      <p:scale>
        <a:sx n="119" d="100"/>
        <a:sy n="119" d="100"/>
      </p:scale>
      <p:origin x="0" y="2356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notesMaster" Target="notesMasters/notesMaster1.xml"/><Relationship Id="rId96" Type="http://schemas.openxmlformats.org/officeDocument/2006/relationships/handoutMaster" Target="handoutMasters/handoutMaster1.xml"/><Relationship Id="rId97" Type="http://schemas.openxmlformats.org/officeDocument/2006/relationships/printerSettings" Target="printerSettings/printerSettings1.bin"/><Relationship Id="rId98" Type="http://schemas.openxmlformats.org/officeDocument/2006/relationships/presProps" Target="presProps.xml"/><Relationship Id="rId99" Type="http://schemas.openxmlformats.org/officeDocument/2006/relationships/viewProps" Target="viewProps.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100" Type="http://schemas.openxmlformats.org/officeDocument/2006/relationships/theme" Target="theme/theme1.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14/01/16</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14/01/16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b="0" i="0" kern="1200" dirty="0" smtClean="0">
                <a:solidFill>
                  <a:schemeClr val="tx1"/>
                </a:solidFill>
                <a:effectLst/>
                <a:latin typeface="Arial" panose="020B0604020202020204" pitchFamily="34" charset="0"/>
                <a:ea typeface="+mn-ea"/>
                <a:cs typeface="Arial" panose="020B0604020202020204" pitchFamily="34" charset="0"/>
              </a:rPr>
              <a:t>You accomplished a lot so far. You created two cookbooks;</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b="0" i="0" kern="1200" dirty="0" smtClean="0">
                <a:solidFill>
                  <a:schemeClr val="tx1"/>
                </a:solidFill>
                <a:effectLst/>
                <a:latin typeface="Arial" panose="020B0604020202020204" pitchFamily="34" charset="0"/>
                <a:ea typeface="+mn-ea"/>
                <a:cs typeface="Arial" panose="020B0604020202020204" pitchFamily="34" charset="0"/>
              </a:rPr>
              <a:t>one to setup workstations with your tools and a second cookbook that set up a web server that delivered a "Hello, world!" message with some pertinent information about your system.</a:t>
            </a:r>
          </a:p>
          <a:p>
            <a:pPr algn="l"/>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One way to solve that problem is with a Chef Server.</a:t>
            </a:r>
          </a:p>
          <a:p>
            <a:endParaRPr lang="en-US" dirty="0" smtClean="0"/>
          </a:p>
          <a:p>
            <a:r>
              <a:rPr lang="en-US" dirty="0" smtClean="0"/>
              <a:t>The</a:t>
            </a:r>
            <a:r>
              <a:rPr lang="en-US" baseline="0" dirty="0" smtClean="0"/>
              <a:t> Chef Server is designed to help us manage multiple nodes in this situation.</a:t>
            </a:r>
          </a:p>
          <a:p>
            <a:endParaRPr lang="en-US" baseline="0" dirty="0" smtClean="0"/>
          </a:p>
          <a:p>
            <a:r>
              <a:rPr lang="en-US" sz="1200" b="0" i="0" kern="1200" dirty="0" smtClean="0">
                <a:solidFill>
                  <a:schemeClr val="tx1"/>
                </a:solidFill>
                <a:effectLst/>
                <a:latin typeface="Arial" panose="020B0604020202020204" pitchFamily="34" charset="0"/>
                <a:ea typeface="+mn-ea"/>
                <a:cs typeface="Arial" panose="020B0604020202020204" pitchFamily="34" charset="0"/>
              </a:rPr>
              <a:t>The Chef Server acts as a hub for configuration data. The Chef server stores cookbooks, the policies that are applied to nodes, and metadata that describes each registered node that is being managed by 'chef-client'. </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Nodes, such as web servers, proxy servers, load balancers, etc., use 'chef-client' to ask the Chef server for configuration details, such as recipes, templates, and file distributions. The chef-client then does as much of the configuration work as possible on the nodes themselves (and not on the Chef server). In</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 production environment, the </a:t>
            </a:r>
            <a:r>
              <a:rPr lang="en-US" sz="1200" b="0" i="0" kern="1200" dirty="0" smtClean="0">
                <a:solidFill>
                  <a:schemeClr val="tx1"/>
                </a:solidFill>
                <a:effectLst/>
                <a:latin typeface="Arial" panose="020B0604020202020204" pitchFamily="34" charset="0"/>
                <a:ea typeface="+mn-ea"/>
                <a:cs typeface="Arial" panose="020B0604020202020204" pitchFamily="34" charset="0"/>
              </a:rPr>
              <a:t>'chef-client' runs in an automated mode—it polls the Chef Server for updates at set intervals</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and the applies any configuration changes. </a:t>
            </a:r>
          </a:p>
          <a:p>
            <a:endParaRPr lang="en-US" sz="1200" b="0" i="0" kern="1200" baseline="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This scalable approach distributes the configuration effort throughout the organization.</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83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core</a:t>
            </a:r>
            <a:r>
              <a:rPr lang="en-US" baseline="0" dirty="0" smtClean="0"/>
              <a:t> we </a:t>
            </a:r>
            <a:r>
              <a:rPr lang="en-US" dirty="0" smtClean="0"/>
              <a:t>offer Chef Server as an open source project freely available for anyone to deploy.</a:t>
            </a:r>
            <a:r>
              <a:rPr lang="en-US" baseline="0" dirty="0" smtClean="0"/>
              <a:t> </a:t>
            </a:r>
            <a:r>
              <a:rPr lang="en-US" dirty="0" smtClean="0"/>
              <a:t>We offer support and additional premium</a:t>
            </a:r>
            <a:r>
              <a:rPr lang="en-US" baseline="0" dirty="0" smtClean="0"/>
              <a:t> features. </a:t>
            </a:r>
            <a:r>
              <a:rPr lang="en-US" dirty="0" smtClean="0"/>
              <a:t>Lastly, we</a:t>
            </a:r>
            <a:r>
              <a:rPr lang="en-US" baseline="0" dirty="0" smtClean="0"/>
              <a:t> </a:t>
            </a:r>
            <a:r>
              <a:rPr lang="en-US" dirty="0" smtClean="0"/>
              <a:t>have Hosted Chef Server,</a:t>
            </a:r>
            <a:r>
              <a:rPr lang="en-US" baseline="0" dirty="0" smtClean="0"/>
              <a:t> </a:t>
            </a:r>
            <a:r>
              <a:rPr lang="en-US" dirty="0" smtClean="0"/>
              <a:t>which is a multi-tenant Chef Server that you host as a service. This by far is the quickest way to get started with and is free as long as you remain under the reasonable node amount.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51242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interest of getting things done with a relatively small node count, it seems like the Hosted Chef Server option is best.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29518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get started with Hosted Chef Server,</a:t>
            </a:r>
            <a:r>
              <a:rPr lang="en-US" baseline="0" dirty="0" smtClean="0"/>
              <a:t> </a:t>
            </a:r>
            <a:r>
              <a:rPr lang="en-US" dirty="0" smtClean="0"/>
              <a:t>visit </a:t>
            </a:r>
            <a:r>
              <a:rPr lang="en-US" b="0" dirty="0" smtClean="0"/>
              <a:t>the</a:t>
            </a:r>
            <a:r>
              <a:rPr lang="en-US" b="0" baseline="0" dirty="0" smtClean="0"/>
              <a:t> Chef website</a:t>
            </a:r>
            <a:r>
              <a:rPr lang="en-US" dirty="0" smtClean="0"/>
              <a:t> and sign up for a Hosted Chef Account.</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2624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91076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Learners that already have an account will login instead of creating an account. The learner's account may be tied to an production organization. The learner can create a new organization with their existing account. If there are still concerns they can create a new login with a unique email address.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3690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a:t>
            </a:r>
            <a:r>
              <a:rPr lang="en-US" baseline="0" dirty="0" smtClean="0"/>
              <a:t> Note: Learners that already have an account will already have an organization. They are welcome to use that organization if it does not have any cookbooks or nodes from previous exercises or from their production systems. It is often easier to have them create a new organization for the purposes of this training. That can be done through the website.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0206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organization is a structure within managed Chef that allows multiple companies or entities to exist on the same Chef Server without your paths ever crossing. You might think of it as like setting up a unique username for your organization. </a:t>
            </a:r>
          </a:p>
          <a:p>
            <a:endParaRPr lang="en-US" dirty="0" smtClean="0"/>
          </a:p>
          <a:p>
            <a:r>
              <a:rPr lang="en-US" dirty="0" smtClean="0"/>
              <a:t>All of the cookbooks, instances and other configuration details that you manage with Chef will be stored on the Chef Server for this particular organization. No other organization will have access to it.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3076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By far the easiest way to get setup with Managed Chef Server is download the Starter Kit. The most important pieces of the starter kit are found in a hidden directory (".chef") which contains the organization key, user key, and organization configuration file.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2252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starter kit will warn that it will</a:t>
            </a:r>
            <a:r>
              <a:rPr lang="en-US" baseline="0" dirty="0" smtClean="0"/>
              <a:t> reset your organization key and personal key. If this is a new account and new organization this reset is totally fine. If you already have an account or this is an existing organization please understand that you are destroying the existing keys that already exist on a workstation.</a:t>
            </a:r>
            <a:endParaRPr lang="en-US" dirty="0" smtClean="0"/>
          </a:p>
          <a:p>
            <a:endParaRPr lang="en-US" dirty="0" smtClean="0"/>
          </a:p>
          <a:p>
            <a:r>
              <a:rPr lang="en-US" dirty="0" smtClean="0"/>
              <a:t>Instructor</a:t>
            </a:r>
            <a:r>
              <a:rPr lang="en-US" baseline="0" dirty="0" smtClean="0"/>
              <a:t> Note: If the learner already has an account and an organization tied to that account this will reset their personal key and organizational key. This means that the other chef repository that they were previously maintaining will no longer be able to communicate with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05334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how to connect your local workstation to a Chef Server, upload cookbooks to a Chef Server, bootstrap a node, manage a node via a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77156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The reason</a:t>
            </a:r>
            <a:r>
              <a:rPr lang="en-US" baseline="0" dirty="0" smtClean="0"/>
              <a:t> that spaces are not suggested is that Ruby tools have a hard time with file paths that contain spaces.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6634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cookbooks that were created during the first modules can be found here. These are not the exact cookbooks that you created but ones that have been completed with additional comments and details added.</a:t>
            </a:r>
          </a:p>
          <a:p>
            <a:endParaRPr lang="en-US" baseline="0" dirty="0" smtClean="0"/>
          </a:p>
          <a:p>
            <a:r>
              <a:rPr lang="en-US" baseline="0" dirty="0" smtClean="0"/>
              <a:t>Instructor Note: A learner may want to use the exact copy of the cookbooks that they developed. You may need to coordinate with the learners on using git or other methods to retrieve those cookbooks from those remote workstations.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522598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You</a:t>
            </a:r>
            <a:r>
              <a:rPr lang="en-US" baseline="0" dirty="0" smtClean="0"/>
              <a:t> may clone the repository or download the zip file. Both of those links can be found in the bottom right.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39989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After you download and open the chefdk-fundamentals-repo archive, copy the included cookbooks folder and paste it into your chef-repo that you unzipped from the Start Kit. Let the new cookbooks folder (that you got from the chefdk-fundamentals-repo) overwrite the existing cookbooks folder that was in your chef-repo folder.</a:t>
            </a:r>
          </a:p>
          <a:p>
            <a:endParaRPr lang="en-US" baseline="0" dirty="0" smtClean="0"/>
          </a:p>
          <a:p>
            <a:r>
              <a:rPr lang="en-US" baseline="0" dirty="0" smtClean="0"/>
              <a:t>Important: If you had an existing chef-repo prior to class that you want to preserve, save a copy of your old cookbooks folder before pasting the new one into your chef-repo.</a:t>
            </a:r>
          </a:p>
          <a:p>
            <a:endParaRPr lang="en-US" baseline="0" dirty="0" smtClean="0"/>
          </a:p>
          <a:p>
            <a:r>
              <a:rPr lang="en-US" baseline="0" dirty="0" smtClean="0"/>
              <a:t>Instructor Note: The Starter Kit only contained a starter cookbook that has no value to the learner.</a:t>
            </a:r>
          </a:p>
          <a:p>
            <a:endParaRPr lang="en-US" baseline="0" dirty="0" smtClean="0"/>
          </a:p>
          <a:p>
            <a:r>
              <a:rPr lang="en-US" baseline="0" dirty="0" smtClean="0"/>
              <a:t>Alternative workflow:-</a:t>
            </a:r>
          </a:p>
          <a:p>
            <a:r>
              <a:rPr lang="en-US" baseline="0" dirty="0" smtClean="0"/>
              <a:t>$ </a:t>
            </a:r>
            <a:r>
              <a:rPr lang="en-US" baseline="0" dirty="0" err="1" smtClean="0"/>
              <a:t>git</a:t>
            </a:r>
            <a:r>
              <a:rPr lang="en-US" baseline="0" dirty="0" smtClean="0"/>
              <a:t> clone https://</a:t>
            </a:r>
            <a:r>
              <a:rPr lang="en-US" baseline="0" dirty="0" err="1" smtClean="0"/>
              <a:t>github.com</a:t>
            </a:r>
            <a:r>
              <a:rPr lang="en-US" baseline="0" dirty="0" smtClean="0"/>
              <a:t>/chef-training/</a:t>
            </a:r>
            <a:r>
              <a:rPr lang="en-US" baseline="0" dirty="0" err="1" smtClean="0"/>
              <a:t>chefdk</a:t>
            </a:r>
            <a:r>
              <a:rPr lang="en-US" baseline="0" dirty="0" smtClean="0"/>
              <a:t>-fundamentals-repo</a:t>
            </a:r>
          </a:p>
          <a:p>
            <a:r>
              <a:rPr lang="en-US" baseline="0" dirty="0" smtClean="0"/>
              <a:t>$ mv </a:t>
            </a:r>
            <a:r>
              <a:rPr lang="en-US" baseline="0" dirty="0" err="1" smtClean="0"/>
              <a:t>chefdk</a:t>
            </a:r>
            <a:r>
              <a:rPr lang="en-US" baseline="0" dirty="0" smtClean="0"/>
              <a:t>-fundamentals-repo/cookbooks/* chef-repo/cookbooks/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5825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starter kit contains the configuration to reach the Chef Server and your credentials to validate the communicate between your workstation and the Chef Server.</a:t>
            </a:r>
          </a:p>
          <a:p>
            <a:endParaRPr lang="en-US" baseline="0" dirty="0" smtClean="0"/>
          </a:p>
          <a:p>
            <a:r>
              <a:rPr lang="en-US" baseline="0" dirty="0" smtClean="0"/>
              <a:t>To verify the connection with the Chef Server you will need to run commands within the repository you downloaded.</a:t>
            </a:r>
          </a:p>
          <a:p>
            <a:endParaRPr lang="en-US" baseline="0" dirty="0" smtClean="0"/>
          </a:p>
          <a:p>
            <a:r>
              <a:rPr lang="en-US" baseline="0" dirty="0" smtClean="0"/>
              <a:t>Open a terminal or command prompt and navigate to the chef-repo directory.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29167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is a command-line tool that allows us to request and send information to the Chef Server. </a:t>
            </a:r>
          </a:p>
          <a:p>
            <a:endParaRPr lang="en-US" dirty="0" smtClean="0"/>
          </a:p>
          <a:p>
            <a:r>
              <a:rPr lang="en-US" dirty="0" smtClean="0"/>
              <a:t>knife helps users manage:</a:t>
            </a:r>
            <a:br>
              <a:rPr lang="en-US" dirty="0" smtClean="0"/>
            </a:br>
            <a:endParaRPr lang="en-US" dirty="0" smtClean="0"/>
          </a:p>
          <a:p>
            <a:pPr marL="171450" indent="-171450">
              <a:buFont typeface="Arial" panose="020B0604020202020204" pitchFamily="34" charset="0"/>
              <a:buChar char="•"/>
            </a:pPr>
            <a:r>
              <a:rPr lang="en-US" dirty="0" smtClean="0"/>
              <a:t>Nodes</a:t>
            </a:r>
          </a:p>
          <a:p>
            <a:pPr marL="171450" indent="-171450">
              <a:buFont typeface="Arial" panose="020B0604020202020204" pitchFamily="34" charset="0"/>
              <a:buChar char="•"/>
            </a:pPr>
            <a:r>
              <a:rPr lang="en-US" dirty="0" smtClean="0"/>
              <a:t>Cookbooks and recipes</a:t>
            </a:r>
          </a:p>
          <a:p>
            <a:pPr marL="171450" indent="-171450">
              <a:buFont typeface="Arial" panose="020B0604020202020204" pitchFamily="34" charset="0"/>
              <a:buChar char="•"/>
            </a:pPr>
            <a:r>
              <a:rPr lang="en-US" dirty="0" smtClean="0"/>
              <a:t>Roles</a:t>
            </a:r>
            <a:r>
              <a:rPr lang="en-US" baseline="0" dirty="0" smtClean="0"/>
              <a:t> </a:t>
            </a:r>
          </a:p>
          <a:p>
            <a:pPr marL="171450" indent="-171450">
              <a:buFont typeface="Arial" panose="020B0604020202020204" pitchFamily="34" charset="0"/>
              <a:buChar char="•"/>
            </a:pPr>
            <a:r>
              <a:rPr lang="en-US" dirty="0" smtClean="0"/>
              <a:t>and more</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knife provides a number of sub-commands.</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03002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look at all the commands with 'knife –help'.</a:t>
            </a:r>
          </a:p>
          <a:p>
            <a:endParaRPr lang="en-US" dirty="0" smtClean="0"/>
          </a:p>
          <a:p>
            <a:r>
              <a:rPr lang="en-US" dirty="0" smtClean="0"/>
              <a:t>This will display all the sub-commands available. In your case you want to verify that the client list contains a single entry so you need to look for help for the specific command 'knife client --help'.</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22297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will give us an even smaller subset of the commands related specifically to asking the Chef Server about client information. A general command is the list command which will output all the clients that the Chef Server currently maintains.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07839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your Chef Server account there should be a single client that is the organization name:</a:t>
            </a:r>
            <a:r>
              <a:rPr lang="en-US" baseline="0" dirty="0" smtClean="0"/>
              <a:t> </a:t>
            </a:r>
            <a:r>
              <a:rPr lang="en-US" dirty="0" smtClean="0"/>
              <a:t>validator. This is a special key that has access to the Chef Server. The important thing is that the result does not contain an error with the configuration or authenticating with the Chef Server. </a:t>
            </a:r>
          </a:p>
          <a:p>
            <a:endParaRPr lang="en-US" dirty="0" smtClean="0"/>
          </a:p>
          <a:p>
            <a:r>
              <a:rPr lang="en-US" dirty="0" smtClean="0"/>
              <a:t>If you receive</a:t>
            </a:r>
            <a:r>
              <a:rPr lang="en-US" baseline="0" dirty="0" smtClean="0"/>
              <a:t> an error ensure that you:</a:t>
            </a:r>
            <a:endParaRPr lang="en-US" dirty="0" smtClean="0"/>
          </a:p>
          <a:p>
            <a:pPr marL="0" indent="0">
              <a:buFont typeface="Arial" panose="020B0604020202020204" pitchFamily="34" charset="0"/>
              <a:buNone/>
            </a:pPr>
            <a:endParaRPr lang="en-US" dirty="0" smtClean="0"/>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typed the command correctly</a:t>
            </a:r>
          </a:p>
          <a:p>
            <a:pPr marL="171450" indent="-171450">
              <a:buFont typeface="Arial" panose="020B0604020202020204" pitchFamily="34" charset="0"/>
              <a:buChar char="•"/>
            </a:pPr>
            <a:r>
              <a:rPr lang="en-US" dirty="0" smtClean="0"/>
              <a:t>executed the command within the chef repository</a:t>
            </a:r>
          </a:p>
          <a:p>
            <a:pPr marL="171450" indent="-171450">
              <a:buFont typeface="Arial" panose="020B0604020202020204" pitchFamily="34" charset="0"/>
              <a:buChar char="•"/>
            </a:pPr>
            <a:r>
              <a:rPr lang="en-US" dirty="0" smtClean="0"/>
              <a:t>are connected to the internet</a:t>
            </a:r>
            <a:r>
              <a:rPr lang="en-US" baseline="0" dirty="0" smtClean="0"/>
              <a:t> and not </a:t>
            </a:r>
            <a:r>
              <a:rPr lang="en-US" dirty="0" smtClean="0"/>
              <a:t>blocking</a:t>
            </a:r>
            <a:r>
              <a:rPr lang="en-US" baseline="0" dirty="0" smtClean="0"/>
              <a:t> </a:t>
            </a:r>
            <a:r>
              <a:rPr lang="en-US" baseline="0" dirty="0" err="1" smtClean="0"/>
              <a:t>ssl</a:t>
            </a:r>
            <a:r>
              <a:rPr lang="en-US" baseline="0" dirty="0" smtClean="0"/>
              <a:t> connections from </a:t>
            </a:r>
            <a:r>
              <a:rPr lang="en-US" dirty="0" smtClean="0"/>
              <a:t>your own system's proxy servers or virtual</a:t>
            </a:r>
            <a:r>
              <a:rPr lang="en-US" baseline="0" dirty="0" smtClean="0"/>
              <a:t> private networks</a:t>
            </a:r>
            <a:endParaRPr lang="en-US" dirty="0" smtClean="0"/>
          </a:p>
          <a:p>
            <a:pPr marL="171450" indent="-171450">
              <a:buFont typeface="Arial" panose="020B0604020202020204" pitchFamily="34" charset="0"/>
              <a:buChar char="•"/>
            </a:pPr>
            <a:r>
              <a:rPr lang="en-US" dirty="0" smtClean="0"/>
              <a:t>have</a:t>
            </a:r>
            <a:r>
              <a:rPr lang="en-US" baseline="0" dirty="0" smtClean="0"/>
              <a:t> </a:t>
            </a:r>
            <a:r>
              <a:rPr lang="en-US" dirty="0" smtClean="0"/>
              <a:t>a .chef directory,</a:t>
            </a:r>
            <a:r>
              <a:rPr lang="en-US" baseline="0" dirty="0" smtClean="0"/>
              <a:t> within the chef repository, </a:t>
            </a:r>
            <a:r>
              <a:rPr lang="en-US" dirty="0" smtClean="0"/>
              <a:t>which contains the knife configuration</a:t>
            </a:r>
            <a:r>
              <a:rPr lang="en-US" baseline="0" dirty="0" smtClean="0"/>
              <a:t> file (</a:t>
            </a:r>
            <a:r>
              <a:rPr lang="en-US" baseline="0" dirty="0" err="1" smtClean="0"/>
              <a:t>knife.rb</a:t>
            </a:r>
            <a:r>
              <a:rPr lang="en-US" baseline="0" dirty="0" smtClean="0"/>
              <a:t>), personal key, and organizational key</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52483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that complete, you are now able to communicate with the Chef Server. At this point we</a:t>
            </a:r>
            <a:r>
              <a:rPr lang="en-US" baseline="0" dirty="0" smtClean="0"/>
              <a:t> </a:t>
            </a:r>
            <a:r>
              <a:rPr lang="en-US" dirty="0" smtClean="0"/>
              <a:t>will refer to the system in front of you, with the chef repository, the configuration, and the keys installed as your workstation. </a:t>
            </a:r>
          </a:p>
          <a:p>
            <a:endParaRPr lang="en-US" dirty="0" smtClean="0"/>
          </a:p>
          <a:p>
            <a:r>
              <a:rPr lang="en-US" dirty="0" smtClean="0"/>
              <a:t>When working with Chef with a Chef Server, the workstation is the location where you will compose your cookbook code. When that code is complete, you will then upload it to the Chef Server.</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3536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your cookbook exists on one webserver. If you wanted to setup additional web servers to serve additional traffic for your soon-to-be highly successful website, what steps would you need to take to setup an identical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9229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asking the Chef Server about the list of available clients, you can also ask for information about cookbooks. You can find all the commands related to the cookbooks subcommand by running `knife cookbook --help`. </a:t>
            </a:r>
          </a:p>
          <a:p>
            <a:endParaRPr lang="en-US" dirty="0" smtClean="0"/>
          </a:p>
          <a:p>
            <a:r>
              <a:rPr lang="en-US" dirty="0" smtClean="0"/>
              <a:t>Similar to the list of clients, you can examine a list of cookbooks.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138880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Running this</a:t>
            </a:r>
            <a:r>
              <a:rPr lang="en-US" baseline="0" dirty="0" smtClean="0"/>
              <a:t> command </a:t>
            </a:r>
            <a:r>
              <a:rPr lang="en-US" dirty="0" smtClean="0"/>
              <a:t>will return the cookbooks currently uploaded to the Chef Server. The empty response should come as no surprise.</a:t>
            </a:r>
          </a:p>
          <a:p>
            <a:endParaRPr lang="en-US" dirty="0" smtClean="0"/>
          </a:p>
          <a:p>
            <a:r>
              <a:rPr lang="en-US" dirty="0" smtClean="0"/>
              <a:t>You want to change that. So you are going to upload each of your cookbooks to the Chef Server.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03146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upload a cookbook to the</a:t>
            </a:r>
            <a:r>
              <a:rPr lang="en-US" baseline="0" dirty="0" smtClean="0"/>
              <a:t> Chef Server you need to be within the directory of the cookbook. Let us start with the apache cookbook. Change directory into the apache cookbook directory which is within the cookbooks directory.</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33344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upload the cookbook you will</a:t>
            </a:r>
            <a:r>
              <a:rPr lang="en-US" baseline="0" dirty="0" smtClean="0"/>
              <a:t> need to use another tool called </a:t>
            </a:r>
            <a:r>
              <a:rPr lang="en-US" baseline="0" dirty="0" err="1" smtClean="0"/>
              <a:t>Berkshelf</a:t>
            </a:r>
            <a:r>
              <a:rPr lang="en-US" baseline="0" dirty="0" smtClean="0"/>
              <a:t>.</a:t>
            </a:r>
          </a:p>
          <a:p>
            <a:endParaRPr lang="en-US" baseline="0" dirty="0" smtClean="0"/>
          </a:p>
          <a:p>
            <a:r>
              <a:rPr lang="en-US" dirty="0" err="1" smtClean="0"/>
              <a:t>Berkshelf</a:t>
            </a:r>
            <a:r>
              <a:rPr lang="en-US" dirty="0" smtClean="0"/>
              <a:t> is a cookbook management tool that allows us to upload your cookbooks and all of its dependencies to the Chef Server. In this instance, your current cookbooks have no dependencies, but in the future when they do, </a:t>
            </a:r>
            <a:r>
              <a:rPr lang="en-US" dirty="0" err="1" smtClean="0"/>
              <a:t>Berkshelf</a:t>
            </a:r>
            <a:r>
              <a:rPr lang="en-US" dirty="0" smtClean="0"/>
              <a:t> will assist you in ensuring those are all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52794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Berkshelf is a command-line tool</a:t>
            </a:r>
            <a:r>
              <a:rPr lang="en-US" baseline="0" dirty="0" smtClean="0"/>
              <a:t> that you can ask to see available the commands.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32357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Berkshelf is used on a per-cookbook basis. As dependencies are often per cookbook</a:t>
            </a:r>
            <a:r>
              <a:rPr lang="en-US" baseline="0" dirty="0" smtClean="0"/>
              <a:t> you'll need to </a:t>
            </a:r>
            <a:r>
              <a:rPr lang="en-US" dirty="0" smtClean="0"/>
              <a:t>change into the directory of the cookbook. </a:t>
            </a:r>
          </a:p>
          <a:p>
            <a:endParaRPr lang="en-US" dirty="0" smtClean="0"/>
          </a:p>
          <a:p>
            <a:r>
              <a:rPr lang="en-US" dirty="0" smtClean="0"/>
              <a:t>You should install any dependencies that your cookbook might have. Again, in this instance there are no dependencies external to this cookbook but Berkshelf ensures that this is the case when it runs the 'berks install' command.</a:t>
            </a:r>
          </a:p>
          <a:p>
            <a:endParaRPr lang="en-US" dirty="0" smtClean="0"/>
          </a:p>
          <a:p>
            <a:r>
              <a:rPr lang="en-US" dirty="0" smtClean="0"/>
              <a:t>You'll see that it finds the current cookbook within your current directory, it contacts the Supermarket for any external dependencies, and then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78113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completes by writing a </a:t>
            </a:r>
            <a:r>
              <a:rPr lang="en-US" dirty="0" err="1" smtClean="0"/>
              <a:t>Berksfile.lock</a:t>
            </a:r>
            <a:r>
              <a:rPr lang="en-US" dirty="0" smtClean="0"/>
              <a:t> to the file system.</a:t>
            </a:r>
          </a:p>
          <a:p>
            <a:endParaRPr lang="en-US" dirty="0" smtClean="0"/>
          </a:p>
          <a:p>
            <a:r>
              <a:rPr lang="en-US" dirty="0" smtClean="0"/>
              <a:t>The </a:t>
            </a:r>
            <a:r>
              <a:rPr lang="en-US" dirty="0" err="1" smtClean="0"/>
              <a:t>Berksfile.lock</a:t>
            </a:r>
            <a:r>
              <a:rPr lang="en-US" dirty="0" smtClean="0"/>
              <a:t> is a receipt of all the cookbooks and dependencies found at the exact moment that you ran 'berks install'.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2936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lock file is useful to ensure that in the future you use the same dependencies when working with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193463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dependencies accounted for, it is time to upload the to the Chef Server. This is another sub-command that Berkshelf provides called 'upload'. Run</a:t>
            </a:r>
            <a:r>
              <a:rPr lang="en-US" baseline="0" dirty="0" smtClean="0"/>
              <a:t> the command </a:t>
            </a:r>
            <a:r>
              <a:rPr lang="en-US" dirty="0" smtClean="0"/>
              <a:t>to upload the apache cookbook to the Chef Server.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320212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 you can return to the cookbook command that allows you to display the cookbooks within your organization by running this command. This will show you that the Chef Server has the apache cookbook that you have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5637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exercise, roughly estimate the time it would take to accomplish this series of steps of preparing another node.</a:t>
            </a:r>
          </a:p>
          <a:p>
            <a:endParaRPr lang="en-US" dirty="0" smtClean="0"/>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A new system would require us to provision a new node within your company or appropriate cloud provider with the appropriate access to login to administrate the system.</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Install the Chef tools.</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Transfer the apache cookbook.</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Run chef-client locally to apply the apache cookbook's default recipe.</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This</a:t>
            </a:r>
            <a:r>
              <a:rPr lang="en-US" baseline="0" dirty="0" smtClean="0"/>
              <a:t> exercise is to show the value of using a Chef Server with regard to managing multiple systems. It can be done with the group, with individuals, or done in pairs.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76726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lab</a:t>
            </a:r>
            <a:r>
              <a:rPr lang="en-US" baseline="0" dirty="0" smtClean="0"/>
              <a:t> </a:t>
            </a:r>
            <a:r>
              <a:rPr lang="en-US" dirty="0" smtClean="0"/>
              <a:t>upload the remaining cookbooks within the cookbooks directory. After you have done that verify that the cookbooks have been uploaded.</a:t>
            </a:r>
          </a:p>
          <a:p>
            <a:endParaRPr lang="en-US" dirty="0" smtClean="0"/>
          </a:p>
          <a:p>
            <a:r>
              <a:rPr lang="en-US" dirty="0" smtClean="0"/>
              <a:t>Instructor Note: Allow 5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36441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one remaining cookbook is the workstation cookbook. Berkshelf is a cookbook management tool that examines the contents and dependencies of a single cookbook.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Change into the cookbooks directory.</a:t>
            </a:r>
            <a:br>
              <a:rPr lang="en-US" dirty="0" smtClean="0"/>
            </a:br>
            <a:endParaRPr lang="en-US" dirty="0" smtClean="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Verify that the cookbook is not currently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59329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install" to install all the cookbook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01529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upload" to upload the cookbook and all its dependencies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30006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Lastly, run "knife cookbook list" to validate that the workstation cookbook is now uploaded to the Chef Server.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46641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one remaining objective and that is to add an instance as a node within your organization.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641407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know by now, a node is</a:t>
            </a:r>
            <a:r>
              <a:rPr lang="en-US" baseline="0" dirty="0" smtClean="0"/>
              <a:t> a server that Chef is managing. A node could be a web server</a:t>
            </a:r>
            <a:r>
              <a:rPr lang="en-US" baseline="0" smtClean="0"/>
              <a:t>, an </a:t>
            </a:r>
            <a:r>
              <a:rPr lang="en-US" baseline="0" dirty="0" smtClean="0"/>
              <a:t>application server, a database server, a proxy server, and so on.</a:t>
            </a:r>
            <a:endParaRPr lang="en-US" dirty="0" smtClean="0"/>
          </a:p>
          <a:p>
            <a:endParaRPr lang="en-US" dirty="0" smtClean="0"/>
          </a:p>
          <a:p>
            <a:r>
              <a:rPr lang="en-US" dirty="0" smtClean="0"/>
              <a:t>A node can only join one organization. To be a node means that it has Chef installed,</a:t>
            </a:r>
            <a:r>
              <a:rPr lang="en-US" baseline="0" dirty="0" smtClean="0"/>
              <a:t> </a:t>
            </a:r>
            <a:r>
              <a:rPr lang="en-US" dirty="0" smtClean="0"/>
              <a:t>has configuration files in place, and when you run the chef-client application with no parameters it will successfully contact the Chef Server and ask it for the run list that it should apply and the cookbooks required to execute that run list.</a:t>
            </a:r>
          </a:p>
          <a:p>
            <a:endParaRPr lang="en-US" dirty="0" smtClean="0"/>
          </a:p>
          <a:p>
            <a:r>
              <a:rPr lang="en-US" dirty="0" smtClean="0"/>
              <a:t>When a node is part of the organization you manage that information on the Chef Server as well. A Chef Server can manage multiple organizations. Managing that information in a Chef Server allows us to use for inventory, querying and searching.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5960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a:t>
            </a:r>
            <a:r>
              <a:rPr lang="en-US" baseline="0" dirty="0" smtClean="0"/>
              <a:t> a</a:t>
            </a:r>
            <a:r>
              <a:rPr lang="en-US" dirty="0" smtClean="0"/>
              <a:t>dd the</a:t>
            </a:r>
            <a:r>
              <a:rPr lang="en-US" baseline="0" dirty="0" smtClean="0"/>
              <a:t> instance we used previously as a workstation now as </a:t>
            </a:r>
            <a:r>
              <a:rPr lang="en-US" dirty="0" smtClean="0"/>
              <a:t>a managed node. Return to the root</a:t>
            </a:r>
            <a:r>
              <a:rPr lang="en-US" baseline="0" dirty="0" smtClean="0"/>
              <a:t> of the chef repository.</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9625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you have no existing nodes within your organization. You can use the 'knife node –help' command to see that you can ask for the list of all nodes within your organization with the list command.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272831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"knife node list" to see that you have no nodes currently registered with your Chef Server. At this point the results should be blank.</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66276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cost of installing the Chef tools, transferring the apache cookbook, and applying the run list is not terribly expensive.</a:t>
            </a:r>
          </a:p>
          <a:p>
            <a:endParaRPr lang="en-US" dirty="0" smtClean="0"/>
          </a:p>
          <a:p>
            <a:r>
              <a:rPr lang="en-US" dirty="0" smtClean="0"/>
              <a:t>Chef provides a one-line curl install for the Chef Development Kit (ChefDK).</a:t>
            </a:r>
          </a:p>
          <a:p>
            <a:endParaRPr lang="en-US" dirty="0" smtClean="0"/>
          </a:p>
          <a:p>
            <a:r>
              <a:rPr lang="en-US" dirty="0" smtClean="0"/>
              <a:t>You could use git to clone the repository from a common git repository.</a:t>
            </a:r>
            <a:r>
              <a:rPr lang="en-US" baseline="0" dirty="0" smtClean="0"/>
              <a:t> Another option is to </a:t>
            </a:r>
            <a:r>
              <a:rPr lang="en-US" dirty="0" smtClean="0"/>
              <a:t>archive</a:t>
            </a:r>
            <a:r>
              <a:rPr lang="en-US" baseline="0" dirty="0" smtClean="0"/>
              <a:t> </a:t>
            </a:r>
            <a:r>
              <a:rPr lang="en-US" dirty="0" smtClean="0"/>
              <a:t>the cookbook and then using SCP to copy over the contents. A</a:t>
            </a:r>
            <a:r>
              <a:rPr lang="en-US" baseline="0" dirty="0" smtClean="0"/>
              <a:t> third might be to mount a file share. There are a myriad ways to transfer the cookbooks to the new instance.</a:t>
            </a:r>
          </a:p>
          <a:p>
            <a:endParaRPr lang="en-US" dirty="0" smtClean="0"/>
          </a:p>
          <a:p>
            <a:r>
              <a:rPr lang="en-US" dirty="0" smtClean="0"/>
              <a:t>Then</a:t>
            </a:r>
            <a:r>
              <a:rPr lang="en-US" baseline="0" dirty="0" smtClean="0"/>
              <a:t> a</a:t>
            </a:r>
            <a:r>
              <a:rPr lang="en-US" dirty="0" smtClean="0"/>
              <a:t>pplying the run list requires the execution of a command on that system.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899681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provides a bootstrap subcommand that takes a number of options.</a:t>
            </a:r>
          </a:p>
          <a:p>
            <a:endParaRPr lang="en-US" dirty="0" smtClean="0"/>
          </a:p>
          <a:p>
            <a:r>
              <a:rPr lang="en-US" dirty="0" smtClean="0"/>
              <a:t>When you bootstrap an instance it is performing the following:</a:t>
            </a:r>
          </a:p>
          <a:p>
            <a:endParaRPr lang="en-US" dirty="0" smtClean="0"/>
          </a:p>
          <a:p>
            <a:r>
              <a:rPr lang="en-US" dirty="0" smtClean="0"/>
              <a:t>* Installing chef tools if they are not already installed</a:t>
            </a:r>
          </a:p>
          <a:p>
            <a:r>
              <a:rPr lang="en-US" dirty="0" smtClean="0"/>
              <a:t>* Configuring Chef to communicate with the Chef Server</a:t>
            </a:r>
          </a:p>
          <a:p>
            <a:r>
              <a:rPr lang="en-US" dirty="0" smtClean="0"/>
              <a:t>* Running chef-client to apply a default run list</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360666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communicate with the remote instance you need to provide it the credentials to connect to the system. Use the user name with the '-x' flag and the password '-P' flag. </a:t>
            </a:r>
          </a:p>
          <a:p>
            <a:endParaRPr lang="en-US" dirty="0" smtClean="0"/>
          </a:p>
          <a:p>
            <a:r>
              <a:rPr lang="en-US" dirty="0" smtClean="0"/>
              <a:t>Include the '--sudo' flag because you are installing software and writing configuration to directories traditionally owned by the root user. </a:t>
            </a:r>
          </a:p>
          <a:p>
            <a:endParaRPr lang="en-US" dirty="0" smtClean="0"/>
          </a:p>
          <a:p>
            <a:r>
              <a:rPr lang="en-US" dirty="0" smtClean="0"/>
              <a:t>Name the node with the '-N' flag. This is optional but makes it easier for us to communicate. When we ask you to look at the details of node 1 or login to node 1, it will be easier to remember than the fully-qualified domain name.</a:t>
            </a:r>
          </a:p>
          <a:p>
            <a:endParaRPr lang="en-US" dirty="0" smtClean="0"/>
          </a:p>
          <a:p>
            <a:r>
              <a:rPr lang="en-US" dirty="0" smtClean="0"/>
              <a:t>When executing the command, the output will tell us what it installed and ran.</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'node1'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'web01'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601091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bootstrapping is done, you can see that your organization knows about the new node by again running the command "knife node list". You now see that you have a new node, node1, uploaded to the Chef Server. </a:t>
            </a:r>
          </a:p>
          <a:p>
            <a:endParaRPr lang="en-US" dirty="0" smtClean="0"/>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'node1'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'web01'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01476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see more information about a particular node with the command 'knife node show node1'. This will display a summary of the node information that the Chef Server stores.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'node1'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'web01'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18621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147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A quick mention that we just used the omnibus installer which puts Chef and all of its dependencies on the workstation.  The tools are installed under /opt/chef (linux/mac) or C:\Chef (Windows).</a:t>
            </a:r>
          </a:p>
          <a:p>
            <a:endParaRPr lang="en-US" sz="2200">
              <a:latin typeface="Lucida Grande" charset="0"/>
              <a:cs typeface="Lucida Grande" charset="0"/>
              <a:sym typeface="Lucida Grande" charset="0"/>
            </a:endParaRPr>
          </a:p>
          <a:p>
            <a:r>
              <a:rPr lang="en-US" sz="2200">
                <a:latin typeface="Lucida Grande" charset="0"/>
                <a:cs typeface="Lucida Grande" charset="0"/>
                <a:sym typeface="Lucida Grande" charset="0"/>
              </a:rPr>
              <a:t>Also mention that </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gem install chef</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 is also a valid installation method if students are already using rvm, rbevn, or chruby to manage their Ruby installations or if they</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d prefer to use the system ruby (which should be at version 1.9 or better to use this method).</a:t>
            </a:r>
          </a:p>
          <a:p>
            <a:endParaRPr lang="en-US" sz="2200">
              <a:latin typeface="Lucida Grande" charset="0"/>
              <a:cs typeface="Lucida Grande" charset="0"/>
              <a:sym typeface="Lucida Grande" charset="0"/>
            </a:endParaRPr>
          </a:p>
          <a:p>
            <a:r>
              <a:rPr lang="en-US" sz="2200">
                <a:latin typeface="Lucida Grande" charset="0"/>
                <a:cs typeface="Lucida Grande" charset="0"/>
                <a:sym typeface="Lucida Grande" charset="0"/>
              </a:rPr>
              <a:t>Opscode manages an open source project called "Omnibus".  Use omnibus to create OS-specific packages.</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rgbClr val="FF0000"/>
                </a:solidFill>
              </a:rPr>
              <a:t>&lt;&lt;WIP Cover new 12.# bootstrap functionality where you can bootstrap, but not converge.</a:t>
            </a:r>
            <a:endParaRPr lang="en-US" dirty="0">
              <a:solidFill>
                <a:srgbClr val="FF0000"/>
              </a:solidFill>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512469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node1</a:t>
            </a:r>
            <a:r>
              <a:rPr lang="en-US" baseline="0" dirty="0" smtClean="0"/>
              <a:t> does not have a list of recipes that it applies to the system by default. You can make Chef Server tell node1 to apply a specific run-list the next time node 1 runs 'chef-client'.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r>
              <a:rPr lang="en-US" baseline="0" dirty="0" smtClean="0"/>
              <a:t>You can do that through the 'knife node run_list add' command. In this example, you are adding to node1's run-list the apache cookbook's default recipe.</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'node1'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'web01'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27208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Need to log</a:t>
            </a:r>
            <a:r>
              <a:rPr lang="en-US" baseline="0" dirty="0" smtClean="0"/>
              <a:t> in as chef/chef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27208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a web browser to the URL or public</a:t>
            </a:r>
            <a:r>
              <a:rPr lang="en-US" baseline="0" dirty="0" smtClean="0"/>
              <a:t> IP address of your proxy server. It should display the web page of the web server node that the proxy server is configured to serve.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590290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147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A quick mention that we just used the omnibus installer which puts Chef and all of its dependencies on the workstation.  The tools are installed under /opt/chef (linux/mac) or C:\Chef (Windows).</a:t>
            </a:r>
          </a:p>
          <a:p>
            <a:endParaRPr lang="en-US" sz="2200">
              <a:latin typeface="Lucida Grande" charset="0"/>
              <a:cs typeface="Lucida Grande" charset="0"/>
              <a:sym typeface="Lucida Grande" charset="0"/>
            </a:endParaRPr>
          </a:p>
          <a:p>
            <a:r>
              <a:rPr lang="en-US" sz="2200">
                <a:latin typeface="Lucida Grande" charset="0"/>
                <a:cs typeface="Lucida Grande" charset="0"/>
                <a:sym typeface="Lucida Grande" charset="0"/>
              </a:rPr>
              <a:t>Also mention that </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gem install chef</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 is also a valid installation method if students are already using rvm, rbevn, or chruby to manage their Ruby installations or if they</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d prefer to use the system ruby (which should be at version 1.9 or better to use this method).</a:t>
            </a:r>
          </a:p>
          <a:p>
            <a:endParaRPr lang="en-US" sz="2200">
              <a:latin typeface="Lucida Grande" charset="0"/>
              <a:cs typeface="Lucida Grande" charset="0"/>
              <a:sym typeface="Lucida Grande" charset="0"/>
            </a:endParaRPr>
          </a:p>
          <a:p>
            <a:r>
              <a:rPr lang="en-US" sz="2200">
                <a:latin typeface="Lucida Grande" charset="0"/>
                <a:cs typeface="Lucida Grande" charset="0"/>
                <a:sym typeface="Lucida Grande" charset="0"/>
              </a:rPr>
              <a:t>Opscode manages an open source project called "Omnibus".  Use omnibus to create OS-specific packages.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overall time required to setup a new instance is not a massive time investment. This manual process will definitely take its toll when requirements demand you manage more than a few additional nodes.</a:t>
            </a:r>
          </a:p>
          <a:p>
            <a:endParaRPr lang="en-US" dirty="0" smtClean="0"/>
          </a:p>
          <a:p>
            <a:r>
              <a:rPr lang="en-US" dirty="0" smtClean="0"/>
              <a:t>Some may think 10 minutes is not so bad. But what if there were 10 new nodes?</a:t>
            </a:r>
            <a:r>
              <a:rPr lang="en-US" baseline="0" dirty="0" smtClean="0"/>
              <a:t> 20 new nodes?</a:t>
            </a:r>
          </a:p>
          <a:p>
            <a:endParaRPr lang="en-US" baseline="0" dirty="0" smtClean="0"/>
          </a:p>
          <a:p>
            <a:r>
              <a:rPr lang="en-US" dirty="0" smtClean="0"/>
              <a:t>As the popularity of your site grows, one server will not be able to keep with all of the web requests. You will need to provision additional machines as demand increases.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894766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4169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1. Chef client starts up.</a:t>
            </a:r>
          </a:p>
          <a:p>
            <a:r>
              <a:rPr lang="en-US" sz="1600" dirty="0">
                <a:latin typeface="Lucida Grande" charset="0"/>
                <a:cs typeface="Lucida Grande" charset="0"/>
                <a:sym typeface="Lucida Grande" charset="0"/>
              </a:rPr>
              <a:t>2. Chef builds the node object, where it runs </a:t>
            </a:r>
            <a:r>
              <a:rPr lang="en-US" sz="1600" dirty="0" err="1">
                <a:latin typeface="Lucida Grande" charset="0"/>
                <a:cs typeface="Lucida Grande" charset="0"/>
                <a:sym typeface="Lucida Grande" charset="0"/>
              </a:rPr>
              <a:t>ohai</a:t>
            </a:r>
            <a:r>
              <a:rPr lang="en-US" sz="1600" dirty="0">
                <a:latin typeface="Lucida Grande" charset="0"/>
                <a:cs typeface="Lucida Grande" charset="0"/>
                <a:sym typeface="Lucida Grande" charset="0"/>
              </a:rPr>
              <a:t> to find out the </a:t>
            </a:r>
            <a:r>
              <a:rPr lang="en-US" sz="1600" dirty="0" err="1">
                <a:latin typeface="Lucida Grande" charset="0"/>
                <a:cs typeface="Lucida Grande" charset="0"/>
                <a:sym typeface="Lucida Grande" charset="0"/>
              </a:rPr>
              <a:t>node_name</a:t>
            </a:r>
            <a:r>
              <a:rPr lang="en-US" sz="1600" dirty="0">
                <a:latin typeface="Lucida Grande" charset="0"/>
                <a:cs typeface="Lucida Grande" charset="0"/>
                <a:sym typeface="Lucida Grande" charset="0"/>
              </a:rPr>
              <a:t> (</a:t>
            </a:r>
            <a:r>
              <a:rPr lang="en-US" sz="1600" dirty="0" err="1">
                <a:latin typeface="Lucida Grande" charset="0"/>
                <a:cs typeface="Lucida Grande" charset="0"/>
                <a:sym typeface="Lucida Grande" charset="0"/>
              </a:rPr>
              <a:t>fqdn</a:t>
            </a:r>
            <a:r>
              <a:rPr lang="en-US" sz="1600" dirty="0">
                <a:latin typeface="Lucida Grande" charset="0"/>
                <a:cs typeface="Lucida Grande" charset="0"/>
                <a:sym typeface="Lucida Grande" charset="0"/>
              </a:rPr>
              <a:t>) and the node's platform/</a:t>
            </a:r>
            <a:r>
              <a:rPr lang="en-US" sz="1600" dirty="0" err="1">
                <a:latin typeface="Lucida Grande" charset="0"/>
                <a:cs typeface="Lucida Grande" charset="0"/>
                <a:sym typeface="Lucida Grande" charset="0"/>
              </a:rPr>
              <a:t>platform_version</a:t>
            </a:r>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3. Chef authenticates with the server as the </a:t>
            </a:r>
            <a:r>
              <a:rPr lang="en-US" sz="1600" dirty="0" err="1">
                <a:latin typeface="Lucida Grande" charset="0"/>
                <a:cs typeface="Lucida Grande" charset="0"/>
                <a:sym typeface="Lucida Grande" charset="0"/>
              </a:rPr>
              <a:t>node_name</a:t>
            </a:r>
            <a:r>
              <a:rPr lang="en-US" sz="1600" dirty="0">
                <a:latin typeface="Lucida Grande" charset="0"/>
                <a:cs typeface="Lucida Grande" charset="0"/>
                <a:sym typeface="Lucida Grande" charset="0"/>
              </a:rPr>
              <a:t>, using the API client key. We'll cover the authentication cycle in detail shortly.</a:t>
            </a:r>
          </a:p>
          <a:p>
            <a:r>
              <a:rPr lang="en-US" sz="1600" dirty="0">
                <a:latin typeface="Lucida Grande" charset="0"/>
                <a:cs typeface="Lucida Grande" charset="0"/>
                <a:sym typeface="Lucida Grande" charset="0"/>
              </a:rPr>
              <a:t>4. All the cookbooks required for the node's expanded run list are synchronized to the node.</a:t>
            </a:r>
          </a:p>
          <a:p>
            <a:r>
              <a:rPr lang="en-US" sz="1600" dirty="0">
                <a:latin typeface="Lucida Grande" charset="0"/>
                <a:cs typeface="Lucida Grande" charset="0"/>
                <a:sym typeface="Lucida Grande" charset="0"/>
              </a:rPr>
              <a:t>5. All the cookbooks Ruby components are loaded, recipes are included as well.</a:t>
            </a:r>
          </a:p>
          <a:p>
            <a:r>
              <a:rPr lang="en-US" sz="1600" dirty="0">
                <a:latin typeface="Lucida Grande" charset="0"/>
                <a:cs typeface="Lucida Grande" charset="0"/>
                <a:sym typeface="Lucida Grande" charset="0"/>
              </a:rPr>
              <a:t>6. Node is converged, which is when it configures the resources contained in the recipes.</a:t>
            </a:r>
          </a:p>
          <a:p>
            <a:r>
              <a:rPr lang="en-US" sz="1600" dirty="0">
                <a:latin typeface="Lucida Grande" charset="0"/>
                <a:cs typeface="Lucida Grande" charset="0"/>
                <a:sym typeface="Lucida Grande" charset="0"/>
              </a:rPr>
              <a:t>7. Was the convergence successful? If so, the node is saved.</a:t>
            </a:r>
          </a:p>
          <a:p>
            <a:r>
              <a:rPr lang="en-US" sz="1600" dirty="0">
                <a:latin typeface="Lucida Grande" charset="0"/>
                <a:cs typeface="Lucida Grande" charset="0"/>
                <a:sym typeface="Lucida Grande" charset="0"/>
              </a:rPr>
              <a:t>8. If not the run ends with an exception and a message is printed about the error, and the stack trace file path is included in this.</a:t>
            </a:r>
          </a:p>
          <a:p>
            <a:r>
              <a:rPr lang="en-US" sz="1600" dirty="0">
                <a:latin typeface="Lucida Grande" charset="0"/>
                <a:cs typeface="Lucida Grande" charset="0"/>
                <a:sym typeface="Lucida Grande" charset="0"/>
              </a:rPr>
              <a:t>9. Any notification handlers are run, which can do different things depending on whether the run was successful or not, such as send email or connect to an external service like IRC or Campfire.</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437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1. Chef client starts up.</a:t>
            </a:r>
          </a:p>
          <a:p>
            <a:r>
              <a:rPr lang="en-US" sz="1600" dirty="0">
                <a:latin typeface="Lucida Grande" charset="0"/>
                <a:cs typeface="Lucida Grande" charset="0"/>
                <a:sym typeface="Lucida Grande" charset="0"/>
              </a:rPr>
              <a:t>2. Chef builds the node object, where it runs </a:t>
            </a:r>
            <a:r>
              <a:rPr lang="en-US" sz="1600" dirty="0" err="1">
                <a:latin typeface="Lucida Grande" charset="0"/>
                <a:cs typeface="Lucida Grande" charset="0"/>
                <a:sym typeface="Lucida Grande" charset="0"/>
              </a:rPr>
              <a:t>ohai</a:t>
            </a:r>
            <a:r>
              <a:rPr lang="en-US" sz="1600" dirty="0">
                <a:latin typeface="Lucida Grande" charset="0"/>
                <a:cs typeface="Lucida Grande" charset="0"/>
                <a:sym typeface="Lucida Grande" charset="0"/>
              </a:rPr>
              <a:t> to find out the </a:t>
            </a:r>
            <a:r>
              <a:rPr lang="en-US" sz="1600" dirty="0" err="1">
                <a:latin typeface="Lucida Grande" charset="0"/>
                <a:cs typeface="Lucida Grande" charset="0"/>
                <a:sym typeface="Lucida Grande" charset="0"/>
              </a:rPr>
              <a:t>node_name</a:t>
            </a:r>
            <a:r>
              <a:rPr lang="en-US" sz="1600" dirty="0">
                <a:latin typeface="Lucida Grande" charset="0"/>
                <a:cs typeface="Lucida Grande" charset="0"/>
                <a:sym typeface="Lucida Grande" charset="0"/>
              </a:rPr>
              <a:t> (</a:t>
            </a:r>
            <a:r>
              <a:rPr lang="en-US" sz="1600" dirty="0" err="1">
                <a:latin typeface="Lucida Grande" charset="0"/>
                <a:cs typeface="Lucida Grande" charset="0"/>
                <a:sym typeface="Lucida Grande" charset="0"/>
              </a:rPr>
              <a:t>fqdn</a:t>
            </a:r>
            <a:r>
              <a:rPr lang="en-US" sz="1600" dirty="0">
                <a:latin typeface="Lucida Grande" charset="0"/>
                <a:cs typeface="Lucida Grande" charset="0"/>
                <a:sym typeface="Lucida Grande" charset="0"/>
              </a:rPr>
              <a:t>) and the node's platform/</a:t>
            </a:r>
            <a:r>
              <a:rPr lang="en-US" sz="1600" dirty="0" err="1">
                <a:latin typeface="Lucida Grande" charset="0"/>
                <a:cs typeface="Lucida Grande" charset="0"/>
                <a:sym typeface="Lucida Grande" charset="0"/>
              </a:rPr>
              <a:t>platform_version</a:t>
            </a:r>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3. Chef authenticates with the server as the </a:t>
            </a:r>
            <a:r>
              <a:rPr lang="en-US" sz="1600" dirty="0" err="1">
                <a:latin typeface="Lucida Grande" charset="0"/>
                <a:cs typeface="Lucida Grande" charset="0"/>
                <a:sym typeface="Lucida Grande" charset="0"/>
              </a:rPr>
              <a:t>node_name</a:t>
            </a:r>
            <a:r>
              <a:rPr lang="en-US" sz="1600" dirty="0">
                <a:latin typeface="Lucida Grande" charset="0"/>
                <a:cs typeface="Lucida Grande" charset="0"/>
                <a:sym typeface="Lucida Grande" charset="0"/>
              </a:rPr>
              <a:t>, using the API client key. We'll cover the authentication cycle in detail shortly.</a:t>
            </a:r>
          </a:p>
          <a:p>
            <a:r>
              <a:rPr lang="en-US" sz="1600" dirty="0">
                <a:latin typeface="Lucida Grande" charset="0"/>
                <a:cs typeface="Lucida Grande" charset="0"/>
                <a:sym typeface="Lucida Grande" charset="0"/>
              </a:rPr>
              <a:t>4. All the cookbooks required for the node's expanded run list are synchronized to the node.</a:t>
            </a:r>
          </a:p>
          <a:p>
            <a:r>
              <a:rPr lang="en-US" sz="1600" dirty="0">
                <a:latin typeface="Lucida Grande" charset="0"/>
                <a:cs typeface="Lucida Grande" charset="0"/>
                <a:sym typeface="Lucida Grande" charset="0"/>
              </a:rPr>
              <a:t>5. All the cookbooks Ruby components are loaded, recipes are included as well.</a:t>
            </a:r>
          </a:p>
          <a:p>
            <a:r>
              <a:rPr lang="en-US" sz="1600" dirty="0">
                <a:latin typeface="Lucida Grande" charset="0"/>
                <a:cs typeface="Lucida Grande" charset="0"/>
                <a:sym typeface="Lucida Grande" charset="0"/>
              </a:rPr>
              <a:t>6. Node is converged, which is when it configures the resources contained in the recipes.</a:t>
            </a:r>
          </a:p>
          <a:p>
            <a:r>
              <a:rPr lang="en-US" sz="1600" dirty="0">
                <a:latin typeface="Lucida Grande" charset="0"/>
                <a:cs typeface="Lucida Grande" charset="0"/>
                <a:sym typeface="Lucida Grande" charset="0"/>
              </a:rPr>
              <a:t>7. Was the convergence successful? If so, the node is saved.</a:t>
            </a:r>
          </a:p>
          <a:p>
            <a:r>
              <a:rPr lang="en-US" sz="1600" dirty="0">
                <a:latin typeface="Lucida Grande" charset="0"/>
                <a:cs typeface="Lucida Grande" charset="0"/>
                <a:sym typeface="Lucida Grande" charset="0"/>
              </a:rPr>
              <a:t>8. If not the run ends with an exception and a message is printed about the error, and the stack trace file path is included in this.</a:t>
            </a:r>
          </a:p>
          <a:p>
            <a:r>
              <a:rPr lang="en-US" sz="1600" dirty="0">
                <a:latin typeface="Lucida Grande" charset="0"/>
                <a:cs typeface="Lucida Grande" charset="0"/>
                <a:sym typeface="Lucida Grande" charset="0"/>
              </a:rPr>
              <a:t>9. Any notification handlers are run, which can do different things depending on whether the run was successful or not, such as send email or connect to an external service like IRC or Campfire.</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4579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1. Chef client starts up.</a:t>
            </a:r>
          </a:p>
          <a:p>
            <a:r>
              <a:rPr lang="en-US" sz="1600">
                <a:latin typeface="Lucida Grande" charset="0"/>
                <a:cs typeface="Lucida Grande" charset="0"/>
                <a:sym typeface="Lucida Grande" charset="0"/>
              </a:rPr>
              <a:t>2. Chef builds the node object, where it runs ohai to find out the node_name (fqdn) and the node's platform/platform_version</a:t>
            </a:r>
          </a:p>
          <a:p>
            <a:r>
              <a:rPr lang="en-US" sz="1600">
                <a:latin typeface="Lucida Grande" charset="0"/>
                <a:cs typeface="Lucida Grande" charset="0"/>
                <a:sym typeface="Lucida Grande" charset="0"/>
              </a:rPr>
              <a:t>3. Chef authenticates with the server as the node_name, using the API client key. We'll cover the authentication cycle in detail shortly.</a:t>
            </a:r>
          </a:p>
          <a:p>
            <a:r>
              <a:rPr lang="en-US" sz="1600">
                <a:latin typeface="Lucida Grande" charset="0"/>
                <a:cs typeface="Lucida Grande" charset="0"/>
                <a:sym typeface="Lucida Grande" charset="0"/>
              </a:rPr>
              <a:t>4. All the cookbooks required for the node's expanded run list are synchronized to the node.</a:t>
            </a:r>
          </a:p>
          <a:p>
            <a:r>
              <a:rPr lang="en-US" sz="1600">
                <a:latin typeface="Lucida Grande" charset="0"/>
                <a:cs typeface="Lucida Grande" charset="0"/>
                <a:sym typeface="Lucida Grande" charset="0"/>
              </a:rPr>
              <a:t>5. All the cookbooks Ruby components are loaded, recipes are included as well.</a:t>
            </a:r>
          </a:p>
          <a:p>
            <a:r>
              <a:rPr lang="en-US" sz="1600">
                <a:latin typeface="Lucida Grande" charset="0"/>
                <a:cs typeface="Lucida Grande" charset="0"/>
                <a:sym typeface="Lucida Grande" charset="0"/>
              </a:rPr>
              <a:t>6. Node is converged, which is when it configures the resources contained in the recipes.</a:t>
            </a:r>
          </a:p>
          <a:p>
            <a:r>
              <a:rPr lang="en-US" sz="1600">
                <a:latin typeface="Lucida Grande" charset="0"/>
                <a:cs typeface="Lucida Grande" charset="0"/>
                <a:sym typeface="Lucida Grande" charset="0"/>
              </a:rPr>
              <a:t>7. Was the convergence successful? If so, the node is saved.</a:t>
            </a:r>
          </a:p>
          <a:p>
            <a:r>
              <a:rPr lang="en-US" sz="1600">
                <a:latin typeface="Lucida Grande" charset="0"/>
                <a:cs typeface="Lucida Grande" charset="0"/>
                <a:sym typeface="Lucida Grande" charset="0"/>
              </a:rPr>
              <a:t>8. If not the run ends with an exception and a message is printed about the error, and the stack trace file path is included in this.</a:t>
            </a:r>
          </a:p>
          <a:p>
            <a:r>
              <a:rPr lang="en-US" sz="1600">
                <a:latin typeface="Lucida Grande" charset="0"/>
                <a:cs typeface="Lucida Grande" charset="0"/>
                <a:sym typeface="Lucida Grande" charset="0"/>
              </a:rPr>
              <a:t>9. Any notification handlers are run, which can do different things depending on whether the run was successful or not, such as send email or connect to an external service like IRC or Campfire.</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4784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1. Chef client starts up.</a:t>
            </a:r>
          </a:p>
          <a:p>
            <a:r>
              <a:rPr lang="en-US" sz="1600">
                <a:latin typeface="Lucida Grande" charset="0"/>
                <a:cs typeface="Lucida Grande" charset="0"/>
                <a:sym typeface="Lucida Grande" charset="0"/>
              </a:rPr>
              <a:t>2. Chef builds the node object, where it runs ohai to find out the node_name (fqdn) and the node's platform/platform_version</a:t>
            </a:r>
          </a:p>
          <a:p>
            <a:r>
              <a:rPr lang="en-US" sz="1600">
                <a:latin typeface="Lucida Grande" charset="0"/>
                <a:cs typeface="Lucida Grande" charset="0"/>
                <a:sym typeface="Lucida Grande" charset="0"/>
              </a:rPr>
              <a:t>3. Chef authenticates with the server as the node_name, using the API client key. We'll cover the authentication cycle in detail shortly.</a:t>
            </a:r>
          </a:p>
          <a:p>
            <a:r>
              <a:rPr lang="en-US" sz="1600">
                <a:latin typeface="Lucida Grande" charset="0"/>
                <a:cs typeface="Lucida Grande" charset="0"/>
                <a:sym typeface="Lucida Grande" charset="0"/>
              </a:rPr>
              <a:t>4. All the cookbooks required for the node's expanded run list are synchronized to the node.</a:t>
            </a:r>
          </a:p>
          <a:p>
            <a:r>
              <a:rPr lang="en-US" sz="1600">
                <a:latin typeface="Lucida Grande" charset="0"/>
                <a:cs typeface="Lucida Grande" charset="0"/>
                <a:sym typeface="Lucida Grande" charset="0"/>
              </a:rPr>
              <a:t>5. All the cookbooks Ruby components are loaded, recipes are included as well.</a:t>
            </a:r>
          </a:p>
          <a:p>
            <a:r>
              <a:rPr lang="en-US" sz="1600">
                <a:latin typeface="Lucida Grande" charset="0"/>
                <a:cs typeface="Lucida Grande" charset="0"/>
                <a:sym typeface="Lucida Grande" charset="0"/>
              </a:rPr>
              <a:t>6. Node is converged, which is when it configures the resources contained in the recipes.</a:t>
            </a:r>
          </a:p>
          <a:p>
            <a:r>
              <a:rPr lang="en-US" sz="1600">
                <a:latin typeface="Lucida Grande" charset="0"/>
                <a:cs typeface="Lucida Grande" charset="0"/>
                <a:sym typeface="Lucida Grande" charset="0"/>
              </a:rPr>
              <a:t>7. Was the convergence successful? If so, the node is saved.</a:t>
            </a:r>
          </a:p>
          <a:p>
            <a:r>
              <a:rPr lang="en-US" sz="1600">
                <a:latin typeface="Lucida Grande" charset="0"/>
                <a:cs typeface="Lucida Grande" charset="0"/>
                <a:sym typeface="Lucida Grande" charset="0"/>
              </a:rPr>
              <a:t>8. If not the run ends with an exception and a message is printed about the error, and the stack trace file path is included in this.</a:t>
            </a:r>
          </a:p>
          <a:p>
            <a:r>
              <a:rPr lang="en-US" sz="1600">
                <a:latin typeface="Lucida Grande" charset="0"/>
                <a:cs typeface="Lucida Grande" charset="0"/>
                <a:sym typeface="Lucida Grande" charset="0"/>
              </a:rPr>
              <a:t>9. Any notification handlers are run, which can do different things depending on whether the run was successful or not, such as send email or connect to an external service like IRC or Campfire.</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498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1. Chef client starts up.</a:t>
            </a:r>
          </a:p>
          <a:p>
            <a:r>
              <a:rPr lang="en-US" sz="1600">
                <a:latin typeface="Lucida Grande" charset="0"/>
                <a:cs typeface="Lucida Grande" charset="0"/>
                <a:sym typeface="Lucida Grande" charset="0"/>
              </a:rPr>
              <a:t>2. Chef builds the node object, where it runs ohai to find out the node_name (fqdn) and the node's platform/platform_version</a:t>
            </a:r>
          </a:p>
          <a:p>
            <a:r>
              <a:rPr lang="en-US" sz="1600">
                <a:latin typeface="Lucida Grande" charset="0"/>
                <a:cs typeface="Lucida Grande" charset="0"/>
                <a:sym typeface="Lucida Grande" charset="0"/>
              </a:rPr>
              <a:t>3. Chef authenticates with the server as the node_name, using the API client key. We'll cover the authentication cycle in detail shortly.</a:t>
            </a:r>
          </a:p>
          <a:p>
            <a:r>
              <a:rPr lang="en-US" sz="1600">
                <a:latin typeface="Lucida Grande" charset="0"/>
                <a:cs typeface="Lucida Grande" charset="0"/>
                <a:sym typeface="Lucida Grande" charset="0"/>
              </a:rPr>
              <a:t>4. All the cookbooks required for the node's expanded run list are synchronized to the node.</a:t>
            </a:r>
          </a:p>
          <a:p>
            <a:r>
              <a:rPr lang="en-US" sz="1600">
                <a:latin typeface="Lucida Grande" charset="0"/>
                <a:cs typeface="Lucida Grande" charset="0"/>
                <a:sym typeface="Lucida Grande" charset="0"/>
              </a:rPr>
              <a:t>5. All the cookbooks Ruby components are loaded, recipes are included as well.</a:t>
            </a:r>
          </a:p>
          <a:p>
            <a:r>
              <a:rPr lang="en-US" sz="1600">
                <a:latin typeface="Lucida Grande" charset="0"/>
                <a:cs typeface="Lucida Grande" charset="0"/>
                <a:sym typeface="Lucida Grande" charset="0"/>
              </a:rPr>
              <a:t>6. Node is converged, which is when it configures the resources contained in the recipes.</a:t>
            </a:r>
          </a:p>
          <a:p>
            <a:r>
              <a:rPr lang="en-US" sz="1600">
                <a:latin typeface="Lucida Grande" charset="0"/>
                <a:cs typeface="Lucida Grande" charset="0"/>
                <a:sym typeface="Lucida Grande" charset="0"/>
              </a:rPr>
              <a:t>7. Was the convergence successful? If so, the node is saved.</a:t>
            </a:r>
          </a:p>
          <a:p>
            <a:r>
              <a:rPr lang="en-US" sz="1600">
                <a:latin typeface="Lucida Grande" charset="0"/>
                <a:cs typeface="Lucida Grande" charset="0"/>
                <a:sym typeface="Lucida Grande" charset="0"/>
              </a:rPr>
              <a:t>8. If not the run ends with an exception and a message is printed about the error, and the stack trace file path is included in this.</a:t>
            </a:r>
          </a:p>
          <a:p>
            <a:r>
              <a:rPr lang="en-US" sz="1600">
                <a:latin typeface="Lucida Grande" charset="0"/>
                <a:cs typeface="Lucida Grande" charset="0"/>
                <a:sym typeface="Lucida Grande" charset="0"/>
              </a:rPr>
              <a:t>9. Any notification handlers are run, which can do different things depending on whether the run was successful or not, such as send email or connect to an external service like IRC or Campfire.</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5193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1. Chef client starts up.</a:t>
            </a:r>
          </a:p>
          <a:p>
            <a:r>
              <a:rPr lang="en-US" sz="1600">
                <a:latin typeface="Lucida Grande" charset="0"/>
                <a:cs typeface="Lucida Grande" charset="0"/>
                <a:sym typeface="Lucida Grande" charset="0"/>
              </a:rPr>
              <a:t>2. Chef builds the node object, where it runs ohai to find out the node_name (fqdn) and the node's platform/platform_version</a:t>
            </a:r>
          </a:p>
          <a:p>
            <a:r>
              <a:rPr lang="en-US" sz="1600">
                <a:latin typeface="Lucida Grande" charset="0"/>
                <a:cs typeface="Lucida Grande" charset="0"/>
                <a:sym typeface="Lucida Grande" charset="0"/>
              </a:rPr>
              <a:t>3. Chef authenticates with the server as the node_name, using the API client key. We'll cover the authentication cycle in detail shortly.</a:t>
            </a:r>
          </a:p>
          <a:p>
            <a:r>
              <a:rPr lang="en-US" sz="1600">
                <a:latin typeface="Lucida Grande" charset="0"/>
                <a:cs typeface="Lucida Grande" charset="0"/>
                <a:sym typeface="Lucida Grande" charset="0"/>
              </a:rPr>
              <a:t>4. All the cookbooks required for the node's expanded run list are synchronized to the node.</a:t>
            </a:r>
          </a:p>
          <a:p>
            <a:r>
              <a:rPr lang="en-US" sz="1600">
                <a:latin typeface="Lucida Grande" charset="0"/>
                <a:cs typeface="Lucida Grande" charset="0"/>
                <a:sym typeface="Lucida Grande" charset="0"/>
              </a:rPr>
              <a:t>5. All the cookbooks Ruby components are loaded, recipes are included as well.</a:t>
            </a:r>
          </a:p>
          <a:p>
            <a:r>
              <a:rPr lang="en-US" sz="1600">
                <a:latin typeface="Lucida Grande" charset="0"/>
                <a:cs typeface="Lucida Grande" charset="0"/>
                <a:sym typeface="Lucida Grande" charset="0"/>
              </a:rPr>
              <a:t>6. Node is converged, which is when it configures the resources contained in the recipes.</a:t>
            </a:r>
          </a:p>
          <a:p>
            <a:r>
              <a:rPr lang="en-US" sz="1600">
                <a:latin typeface="Lucida Grande" charset="0"/>
                <a:cs typeface="Lucida Grande" charset="0"/>
                <a:sym typeface="Lucida Grande" charset="0"/>
              </a:rPr>
              <a:t>7. Was the convergence successful? If so, the node is saved.</a:t>
            </a:r>
          </a:p>
          <a:p>
            <a:r>
              <a:rPr lang="en-US" sz="1600">
                <a:latin typeface="Lucida Grande" charset="0"/>
                <a:cs typeface="Lucida Grande" charset="0"/>
                <a:sym typeface="Lucida Grande" charset="0"/>
              </a:rPr>
              <a:t>8. If not the run ends with an exception and a message is printed about the error, and the stack trace file path is included in this.</a:t>
            </a:r>
          </a:p>
          <a:p>
            <a:r>
              <a:rPr lang="en-US" sz="1600">
                <a:latin typeface="Lucida Grande" charset="0"/>
                <a:cs typeface="Lucida Grande" charset="0"/>
                <a:sym typeface="Lucida Grande" charset="0"/>
              </a:rPr>
              <a:t>9. Any notification handlers are run, which can do different things depending on whether the run was successful or not, such as send email or connect to an external service like IRC or Campfire.</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539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1. Chef client starts up.</a:t>
            </a:r>
          </a:p>
          <a:p>
            <a:r>
              <a:rPr lang="en-US" sz="1600">
                <a:latin typeface="Lucida Grande" charset="0"/>
                <a:cs typeface="Lucida Grande" charset="0"/>
                <a:sym typeface="Lucida Grande" charset="0"/>
              </a:rPr>
              <a:t>2. Chef builds the node object, where it runs ohai to find out the node_name (fqdn) and the node's platform/platform_version</a:t>
            </a:r>
          </a:p>
          <a:p>
            <a:r>
              <a:rPr lang="en-US" sz="1600">
                <a:latin typeface="Lucida Grande" charset="0"/>
                <a:cs typeface="Lucida Grande" charset="0"/>
                <a:sym typeface="Lucida Grande" charset="0"/>
              </a:rPr>
              <a:t>3. Chef authenticates with the server as the node_name, using the API client key. We'll cover the authentication cycle in detail shortly.</a:t>
            </a:r>
          </a:p>
          <a:p>
            <a:r>
              <a:rPr lang="en-US" sz="1600">
                <a:latin typeface="Lucida Grande" charset="0"/>
                <a:cs typeface="Lucida Grande" charset="0"/>
                <a:sym typeface="Lucida Grande" charset="0"/>
              </a:rPr>
              <a:t>4. All the cookbooks required for the node's expanded run list are synchronized to the node.</a:t>
            </a:r>
          </a:p>
          <a:p>
            <a:r>
              <a:rPr lang="en-US" sz="1600">
                <a:latin typeface="Lucida Grande" charset="0"/>
                <a:cs typeface="Lucida Grande" charset="0"/>
                <a:sym typeface="Lucida Grande" charset="0"/>
              </a:rPr>
              <a:t>5. All the cookbooks Ruby components are loaded, recipes are included as well.</a:t>
            </a:r>
          </a:p>
          <a:p>
            <a:r>
              <a:rPr lang="en-US" sz="1600">
                <a:latin typeface="Lucida Grande" charset="0"/>
                <a:cs typeface="Lucida Grande" charset="0"/>
                <a:sym typeface="Lucida Grande" charset="0"/>
              </a:rPr>
              <a:t>6. Node is converged, which is when it configures the resources contained in the recipes.</a:t>
            </a:r>
          </a:p>
          <a:p>
            <a:r>
              <a:rPr lang="en-US" sz="1600">
                <a:latin typeface="Lucida Grande" charset="0"/>
                <a:cs typeface="Lucida Grande" charset="0"/>
                <a:sym typeface="Lucida Grande" charset="0"/>
              </a:rPr>
              <a:t>7. Was the convergence successful? If so, the node is saved.</a:t>
            </a:r>
          </a:p>
          <a:p>
            <a:r>
              <a:rPr lang="en-US" sz="1600">
                <a:latin typeface="Lucida Grande" charset="0"/>
                <a:cs typeface="Lucida Grande" charset="0"/>
                <a:sym typeface="Lucida Grande" charset="0"/>
              </a:rPr>
              <a:t>8. If not the run ends with an exception and a message is printed about the error, and the stack trace file path is included in this.</a:t>
            </a:r>
          </a:p>
          <a:p>
            <a:r>
              <a:rPr lang="en-US" sz="1600">
                <a:latin typeface="Lucida Grande" charset="0"/>
                <a:cs typeface="Lucida Grande" charset="0"/>
                <a:sym typeface="Lucida Grande" charset="0"/>
              </a:rPr>
              <a:t>9. Any notification handlers are run, which can do different things depending on whether the run was successful or not, such as send email or connect to an external service like IRC or Campfire.</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560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1. Chef client starts up.</a:t>
            </a:r>
          </a:p>
          <a:p>
            <a:r>
              <a:rPr lang="en-US" sz="1600">
                <a:latin typeface="Lucida Grande" charset="0"/>
                <a:cs typeface="Lucida Grande" charset="0"/>
                <a:sym typeface="Lucida Grande" charset="0"/>
              </a:rPr>
              <a:t>2. Chef builds the node object, where it runs ohai to find out the node_name (fqdn) and the node's platform/platform_version</a:t>
            </a:r>
          </a:p>
          <a:p>
            <a:r>
              <a:rPr lang="en-US" sz="1600">
                <a:latin typeface="Lucida Grande" charset="0"/>
                <a:cs typeface="Lucida Grande" charset="0"/>
                <a:sym typeface="Lucida Grande" charset="0"/>
              </a:rPr>
              <a:t>3. Chef authenticates with the server as the node_name, using the API client key. We'll cover the authentication cycle in detail shortly.</a:t>
            </a:r>
          </a:p>
          <a:p>
            <a:r>
              <a:rPr lang="en-US" sz="1600">
                <a:latin typeface="Lucida Grande" charset="0"/>
                <a:cs typeface="Lucida Grande" charset="0"/>
                <a:sym typeface="Lucida Grande" charset="0"/>
              </a:rPr>
              <a:t>4. All the cookbooks required for the node's expanded run list are synchronized to the node.</a:t>
            </a:r>
          </a:p>
          <a:p>
            <a:r>
              <a:rPr lang="en-US" sz="1600">
                <a:latin typeface="Lucida Grande" charset="0"/>
                <a:cs typeface="Lucida Grande" charset="0"/>
                <a:sym typeface="Lucida Grande" charset="0"/>
              </a:rPr>
              <a:t>5. All the cookbooks Ruby components are loaded, recipes are included as well.</a:t>
            </a:r>
          </a:p>
          <a:p>
            <a:r>
              <a:rPr lang="en-US" sz="1600">
                <a:latin typeface="Lucida Grande" charset="0"/>
                <a:cs typeface="Lucida Grande" charset="0"/>
                <a:sym typeface="Lucida Grande" charset="0"/>
              </a:rPr>
              <a:t>6. Node is converged, which is when it configures the resources contained in the recipes.</a:t>
            </a:r>
          </a:p>
          <a:p>
            <a:r>
              <a:rPr lang="en-US" sz="1600">
                <a:latin typeface="Lucida Grande" charset="0"/>
                <a:cs typeface="Lucida Grande" charset="0"/>
                <a:sym typeface="Lucida Grande" charset="0"/>
              </a:rPr>
              <a:t>7. Was the convergence successful? If so, the node is saved.</a:t>
            </a:r>
          </a:p>
          <a:p>
            <a:r>
              <a:rPr lang="en-US" sz="1600">
                <a:latin typeface="Lucida Grande" charset="0"/>
                <a:cs typeface="Lucida Grande" charset="0"/>
                <a:sym typeface="Lucida Grande" charset="0"/>
              </a:rPr>
              <a:t>8. If not the run ends with an exception and a message is printed about the error, and the stack trace file path is included in this.</a:t>
            </a:r>
          </a:p>
          <a:p>
            <a:r>
              <a:rPr lang="en-US" sz="1600">
                <a:latin typeface="Lucida Grande" charset="0"/>
                <a:cs typeface="Lucida Grande" charset="0"/>
                <a:sym typeface="Lucida Grande" charset="0"/>
              </a:rPr>
              <a:t>9. Any notification handlers are run, which can do different things depending on whether the run was successful or not, such as send email or connect to an external service like IRC or Campfire.</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580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1. Chef client starts up.</a:t>
            </a:r>
          </a:p>
          <a:p>
            <a:r>
              <a:rPr lang="en-US" sz="1600">
                <a:latin typeface="Lucida Grande" charset="0"/>
                <a:cs typeface="Lucida Grande" charset="0"/>
                <a:sym typeface="Lucida Grande" charset="0"/>
              </a:rPr>
              <a:t>2. Chef builds the node object, where it runs ohai to find out the node_name (fqdn) and the node's platform/platform_version</a:t>
            </a:r>
          </a:p>
          <a:p>
            <a:r>
              <a:rPr lang="en-US" sz="1600">
                <a:latin typeface="Lucida Grande" charset="0"/>
                <a:cs typeface="Lucida Grande" charset="0"/>
                <a:sym typeface="Lucida Grande" charset="0"/>
              </a:rPr>
              <a:t>3. Chef authenticates with the server as the node_name, using the API client key. We'll cover the authentication cycle in detail shortly.</a:t>
            </a:r>
          </a:p>
          <a:p>
            <a:r>
              <a:rPr lang="en-US" sz="1600">
                <a:latin typeface="Lucida Grande" charset="0"/>
                <a:cs typeface="Lucida Grande" charset="0"/>
                <a:sym typeface="Lucida Grande" charset="0"/>
              </a:rPr>
              <a:t>4. All the cookbooks required for the node's expanded run list are synchronized to the node.</a:t>
            </a:r>
          </a:p>
          <a:p>
            <a:r>
              <a:rPr lang="en-US" sz="1600">
                <a:latin typeface="Lucida Grande" charset="0"/>
                <a:cs typeface="Lucida Grande" charset="0"/>
                <a:sym typeface="Lucida Grande" charset="0"/>
              </a:rPr>
              <a:t>5. All the cookbooks Ruby components are loaded, recipes are included as well.</a:t>
            </a:r>
          </a:p>
          <a:p>
            <a:r>
              <a:rPr lang="en-US" sz="1600">
                <a:latin typeface="Lucida Grande" charset="0"/>
                <a:cs typeface="Lucida Grande" charset="0"/>
                <a:sym typeface="Lucida Grande" charset="0"/>
              </a:rPr>
              <a:t>6. Node is converged, which is when it configures the resources contained in the recipes.</a:t>
            </a:r>
          </a:p>
          <a:p>
            <a:r>
              <a:rPr lang="en-US" sz="1600">
                <a:latin typeface="Lucida Grande" charset="0"/>
                <a:cs typeface="Lucida Grande" charset="0"/>
                <a:sym typeface="Lucida Grande" charset="0"/>
              </a:rPr>
              <a:t>7. Was the convergence successful? If so, the node is saved.</a:t>
            </a:r>
          </a:p>
          <a:p>
            <a:r>
              <a:rPr lang="en-US" sz="1600">
                <a:latin typeface="Lucida Grande" charset="0"/>
                <a:cs typeface="Lucida Grande" charset="0"/>
                <a:sym typeface="Lucida Grande" charset="0"/>
              </a:rPr>
              <a:t>8. If not the run ends with an exception and a message is printed about the error, and the stack trace file path is included in this.</a:t>
            </a:r>
          </a:p>
          <a:p>
            <a:r>
              <a:rPr lang="en-US" sz="1600">
                <a:latin typeface="Lucida Grande" charset="0"/>
                <a:cs typeface="Lucida Grande" charset="0"/>
                <a:sym typeface="Lucida Grande" charset="0"/>
              </a:rPr>
              <a:t>9. Any notification handlers are run, which can do different things depending on whether the run was successful or not, such as send email or connect to an external service like IRC or Campfire.</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2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01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1. Chef client starts up.</a:t>
            </a:r>
          </a:p>
          <a:p>
            <a:r>
              <a:rPr lang="en-US" sz="1600">
                <a:latin typeface="Lucida Grande" charset="0"/>
                <a:cs typeface="Lucida Grande" charset="0"/>
                <a:sym typeface="Lucida Grande" charset="0"/>
              </a:rPr>
              <a:t>2. Chef builds the node object, where it runs ohai to find out the node_name (fqdn) and the node's platform/platform_version</a:t>
            </a:r>
          </a:p>
          <a:p>
            <a:r>
              <a:rPr lang="en-US" sz="1600">
                <a:latin typeface="Lucida Grande" charset="0"/>
                <a:cs typeface="Lucida Grande" charset="0"/>
                <a:sym typeface="Lucida Grande" charset="0"/>
              </a:rPr>
              <a:t>3. Chef authenticates with the server as the node_name, using the API client key. We'll cover the authentication cycle in detail shortly.</a:t>
            </a:r>
          </a:p>
          <a:p>
            <a:r>
              <a:rPr lang="en-US" sz="1600">
                <a:latin typeface="Lucida Grande" charset="0"/>
                <a:cs typeface="Lucida Grande" charset="0"/>
                <a:sym typeface="Lucida Grande" charset="0"/>
              </a:rPr>
              <a:t>4. All the cookbooks required for the node's expanded run list are synchronized to the node.</a:t>
            </a:r>
          </a:p>
          <a:p>
            <a:r>
              <a:rPr lang="en-US" sz="1600">
                <a:latin typeface="Lucida Grande" charset="0"/>
                <a:cs typeface="Lucida Grande" charset="0"/>
                <a:sym typeface="Lucida Grande" charset="0"/>
              </a:rPr>
              <a:t>5. All the cookbooks Ruby components are loaded, recipes are included as well.</a:t>
            </a:r>
          </a:p>
          <a:p>
            <a:r>
              <a:rPr lang="en-US" sz="1600">
                <a:latin typeface="Lucida Grande" charset="0"/>
                <a:cs typeface="Lucida Grande" charset="0"/>
                <a:sym typeface="Lucida Grande" charset="0"/>
              </a:rPr>
              <a:t>6. Node is converged, which is when it configures the resources contained in the recipes.</a:t>
            </a:r>
          </a:p>
          <a:p>
            <a:r>
              <a:rPr lang="en-US" sz="1600">
                <a:latin typeface="Lucida Grande" charset="0"/>
                <a:cs typeface="Lucida Grande" charset="0"/>
                <a:sym typeface="Lucida Grande" charset="0"/>
              </a:rPr>
              <a:t>7. Was the convergence successful? If so, the node is saved.</a:t>
            </a:r>
          </a:p>
          <a:p>
            <a:r>
              <a:rPr lang="en-US" sz="1600">
                <a:latin typeface="Lucida Grande" charset="0"/>
                <a:cs typeface="Lucida Grande" charset="0"/>
                <a:sym typeface="Lucida Grande" charset="0"/>
              </a:rPr>
              <a:t>8. If not the run ends with an exception and a message is printed about the error, and the stack trace file path is included in this.</a:t>
            </a:r>
          </a:p>
          <a:p>
            <a:r>
              <a:rPr lang="en-US" sz="1600">
                <a:latin typeface="Lucida Grande" charset="0"/>
                <a:cs typeface="Lucida Grande" charset="0"/>
                <a:sym typeface="Lucida Grande" charset="0"/>
              </a:rPr>
              <a:t>9. Any notification handlers are run, which can do different things depending on whether the run was successful or not, such as send email or connect to an external service like IRC or Campfire.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Let's change topics for a moment to </a:t>
            </a:r>
            <a:r>
              <a:rPr lang="en-US" b="0" dirty="0" smtClean="0"/>
              <a:t>managing user web traffic.</a:t>
            </a:r>
          </a:p>
          <a:p>
            <a:endParaRPr lang="en-US" dirty="0" smtClean="0"/>
          </a:p>
          <a:p>
            <a:r>
              <a:rPr lang="en-US" dirty="0" smtClean="0"/>
              <a:t>In</a:t>
            </a:r>
            <a:r>
              <a:rPr lang="en-US" baseline="0" dirty="0" smtClean="0"/>
              <a:t> addition to the complexities of configuring and managing multi-server infrastructure, such as web servers, you also need to </a:t>
            </a:r>
            <a:r>
              <a:rPr lang="en-US" dirty="0" smtClean="0"/>
              <a:t>develop a way to route incoming traffic to each of those web servers and other nodes.</a:t>
            </a:r>
          </a:p>
          <a:p>
            <a:endParaRPr lang="en-US" dirty="0" smtClean="0"/>
          </a:p>
          <a:p>
            <a:r>
              <a:rPr lang="en-US" dirty="0" smtClean="0"/>
              <a:t>There are many ways that you can route the traffic from one node to a group of similar nodes. This can be done with services by some of the major cloud providers or it can be done with another instance running as a load balancer.</a:t>
            </a:r>
          </a:p>
          <a:p>
            <a:endParaRPr lang="en-US" dirty="0" smtClean="0"/>
          </a:p>
          <a:p>
            <a:r>
              <a:rPr lang="en-US" dirty="0" smtClean="0"/>
              <a:t>A load balancer allows us to receive incoming requests and forward those requests to other nodes. A load balancer allows us to receive incoming requests and forward those requests to other nodes.</a:t>
            </a:r>
          </a:p>
          <a:p>
            <a:endParaRPr lang="en-US" dirty="0" smtClean="0"/>
          </a:p>
          <a:p>
            <a:r>
              <a:rPr lang="en-US" dirty="0" smtClean="0"/>
              <a:t>Instructor Note: The preceding three slides covered the complexity</a:t>
            </a:r>
            <a:r>
              <a:rPr lang="en-US" baseline="0" dirty="0" smtClean="0"/>
              <a:t> of configuring and managing multi-server infrastructure. This slide and page is now talking about managing </a:t>
            </a:r>
            <a:r>
              <a:rPr lang="en-US" b="0" baseline="0" dirty="0" smtClean="0"/>
              <a:t>user</a:t>
            </a:r>
            <a:r>
              <a:rPr lang="en-US" b="1" baseline="0" dirty="0" smtClean="0"/>
              <a:t> web traffic</a:t>
            </a:r>
            <a:r>
              <a:rPr lang="en-US" baseline="0" dirty="0" smtClean="0"/>
              <a:t>, via a </a:t>
            </a:r>
            <a:r>
              <a:rPr lang="en-US" dirty="0" smtClean="0"/>
              <a:t>load balancer</a:t>
            </a:r>
            <a:r>
              <a:rPr lang="en-US" baseline="0" dirty="0" smtClean="0"/>
              <a:t>. </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31070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21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1. Chef client starts up.</a:t>
            </a:r>
          </a:p>
          <a:p>
            <a:r>
              <a:rPr lang="en-US" sz="1600">
                <a:latin typeface="Lucida Grande" charset="0"/>
                <a:cs typeface="Lucida Grande" charset="0"/>
                <a:sym typeface="Lucida Grande" charset="0"/>
              </a:rPr>
              <a:t>2. Chef builds the node object, where it runs ohai to find out the node_name (fqdn) and the node's platform/platform_version</a:t>
            </a:r>
          </a:p>
          <a:p>
            <a:r>
              <a:rPr lang="en-US" sz="1600">
                <a:latin typeface="Lucida Grande" charset="0"/>
                <a:cs typeface="Lucida Grande" charset="0"/>
                <a:sym typeface="Lucida Grande" charset="0"/>
              </a:rPr>
              <a:t>3. Chef authenticates with the server as the node_name, using the API client key. We'll cover the authentication cycle in detail shortly.</a:t>
            </a:r>
          </a:p>
          <a:p>
            <a:r>
              <a:rPr lang="en-US" sz="1600">
                <a:latin typeface="Lucida Grande" charset="0"/>
                <a:cs typeface="Lucida Grande" charset="0"/>
                <a:sym typeface="Lucida Grande" charset="0"/>
              </a:rPr>
              <a:t>4. All the cookbooks required for the node's expanded run list are synchronized to the node.</a:t>
            </a:r>
          </a:p>
          <a:p>
            <a:r>
              <a:rPr lang="en-US" sz="1600">
                <a:latin typeface="Lucida Grande" charset="0"/>
                <a:cs typeface="Lucida Grande" charset="0"/>
                <a:sym typeface="Lucida Grande" charset="0"/>
              </a:rPr>
              <a:t>5. All the cookbooks Ruby components are loaded, recipes are included as well.</a:t>
            </a:r>
          </a:p>
          <a:p>
            <a:r>
              <a:rPr lang="en-US" sz="1600">
                <a:latin typeface="Lucida Grande" charset="0"/>
                <a:cs typeface="Lucida Grande" charset="0"/>
                <a:sym typeface="Lucida Grande" charset="0"/>
              </a:rPr>
              <a:t>6. Node is converged, which is when it configures the resources contained in the recipes.</a:t>
            </a:r>
          </a:p>
          <a:p>
            <a:r>
              <a:rPr lang="en-US" sz="1600">
                <a:latin typeface="Lucida Grande" charset="0"/>
                <a:cs typeface="Lucida Grande" charset="0"/>
                <a:sym typeface="Lucida Grande" charset="0"/>
              </a:rPr>
              <a:t>7. Was the convergence successful? If so, the node is saved.</a:t>
            </a:r>
          </a:p>
          <a:p>
            <a:r>
              <a:rPr lang="en-US" sz="1600">
                <a:latin typeface="Lucida Grande" charset="0"/>
                <a:cs typeface="Lucida Grande" charset="0"/>
                <a:sym typeface="Lucida Grande" charset="0"/>
              </a:rPr>
              <a:t>8. If not the run ends with an exception and a message is printed about the error, and the stack trace file path is included in this.</a:t>
            </a:r>
          </a:p>
          <a:p>
            <a:r>
              <a:rPr lang="en-US" sz="1600">
                <a:latin typeface="Lucida Grande" charset="0"/>
                <a:cs typeface="Lucida Grande" charset="0"/>
                <a:sym typeface="Lucida Grande" charset="0"/>
              </a:rPr>
              <a:t>9. Any notification handlers are run, which can do different things depending on whether the run was successful or not, such as send email or connect to an external service like IRC or Campfire.</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147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A quick mention that we just used the omnibus installer which puts Chef and all of its dependencies on the workstation.  The tools are installed under /opt/chef (linux/mac) or C:\Chef (Windows).</a:t>
            </a:r>
          </a:p>
          <a:p>
            <a:endParaRPr lang="en-US" sz="2200">
              <a:latin typeface="Lucida Grande" charset="0"/>
              <a:cs typeface="Lucida Grande" charset="0"/>
              <a:sym typeface="Lucida Grande" charset="0"/>
            </a:endParaRPr>
          </a:p>
          <a:p>
            <a:r>
              <a:rPr lang="en-US" sz="2200">
                <a:latin typeface="Lucida Grande" charset="0"/>
                <a:cs typeface="Lucida Grande" charset="0"/>
                <a:sym typeface="Lucida Grande" charset="0"/>
              </a:rPr>
              <a:t>Also mention that </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gem install chef</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 is also a valid installation method if students are already using rvm, rbevn, or chruby to manage their Ruby installations or if they</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d prefer to use the system ruby (which should be at version 1.9 or better to use this method).</a:t>
            </a:r>
          </a:p>
          <a:p>
            <a:endParaRPr lang="en-US" sz="2200">
              <a:latin typeface="Lucida Grande" charset="0"/>
              <a:cs typeface="Lucida Grande" charset="0"/>
              <a:sym typeface="Lucida Grande" charset="0"/>
            </a:endParaRPr>
          </a:p>
          <a:p>
            <a:r>
              <a:rPr lang="en-US" sz="2200">
                <a:latin typeface="Lucida Grande" charset="0"/>
                <a:cs typeface="Lucida Grande" charset="0"/>
                <a:sym typeface="Lucida Grande" charset="0"/>
              </a:rPr>
              <a:t>Opscode manages an open source project called "Omnibus".  Use omnibus to create OS-specific packages.</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4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You can "cat" these if you want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There are two .pem private key files on the system. The client.pem was created during the authentication cycle we just discussed. It is the private key for *this* node. The public key is stored on the Chef server.</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The validation.pem is the private key for the validation client, also called the organization key. The validation.pem file can be deleted.</a:t>
            </a:r>
          </a:p>
          <a:p>
            <a:endParaRPr lang="en-US" sz="1600">
              <a:latin typeface="Lucida Grande" charset="0"/>
              <a:cs typeface="Lucida Grande" charset="0"/>
              <a:sym typeface="Lucida Grande"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83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Take a minute to talk about how chef does authentication:</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 We digitally sign each request with a private key</a:t>
            </a:r>
          </a:p>
          <a:p>
            <a:r>
              <a:rPr lang="en-US" sz="1600">
                <a:latin typeface="Lucida Grande" charset="0"/>
                <a:cs typeface="Lucida Grande" charset="0"/>
                <a:sym typeface="Lucida Grande" charset="0"/>
              </a:rPr>
              <a:t>* We verify that signature</a:t>
            </a:r>
          </a:p>
          <a:p>
            <a:r>
              <a:rPr lang="en-US" sz="1600">
                <a:latin typeface="Lucida Grande" charset="0"/>
                <a:cs typeface="Lucida Grande" charset="0"/>
                <a:sym typeface="Lucida Grande" charset="0"/>
              </a:rPr>
              <a:t>* We protect against replay attacks as well</a:t>
            </a:r>
          </a:p>
          <a:p>
            <a:r>
              <a:rPr lang="en-US" sz="1600">
                <a:latin typeface="Lucida Grande" charset="0"/>
                <a:cs typeface="Lucida Grande" charset="0"/>
                <a:sym typeface="Lucida Grande" charset="0"/>
              </a:rPr>
              <a:t>* There is no central store for Private Keys - meaning you have to keep them safe. It also means no attacker can compromise your security credentials centrally.</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Lets take a detailed look at the authentication cycle. When Chef client starts, it first looks for /etc/chef/client.pem.</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1. If the client.pem exists, chef will use it to sign requests with the chef server API.</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2. If the client.pem does not exist, chef looks for /etc/chef/validation.pem, the validation_key.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3. If the validation key does not exist, then chef exits, or if the key does not match for the validation API client, chef reports a 401 and exits.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4. If the validation key exists, and it matches for the validation API client, chef requests a new API client for this node_name and writes this to /etc/chef/client.pem</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5. Chef will use the newly created client to sign requests with the chef server API for all further requests.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If key lost: must delete node &amp; regenerate</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70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Take a minute to talk about how chef does authentication:</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 We digitally sign each request with a private key</a:t>
            </a:r>
          </a:p>
          <a:p>
            <a:r>
              <a:rPr lang="en-US" sz="1600">
                <a:latin typeface="Lucida Grande" charset="0"/>
                <a:cs typeface="Lucida Grande" charset="0"/>
                <a:sym typeface="Lucida Grande" charset="0"/>
              </a:rPr>
              <a:t>* We verify that signature</a:t>
            </a:r>
          </a:p>
          <a:p>
            <a:r>
              <a:rPr lang="en-US" sz="1600">
                <a:latin typeface="Lucida Grande" charset="0"/>
                <a:cs typeface="Lucida Grande" charset="0"/>
                <a:sym typeface="Lucida Grande" charset="0"/>
              </a:rPr>
              <a:t>* We protect against replay attacks as well</a:t>
            </a:r>
          </a:p>
          <a:p>
            <a:r>
              <a:rPr lang="en-US" sz="1600">
                <a:latin typeface="Lucida Grande" charset="0"/>
                <a:cs typeface="Lucida Grande" charset="0"/>
                <a:sym typeface="Lucida Grande" charset="0"/>
              </a:rPr>
              <a:t>* There is no central store for Private Keys - meaning you have to keep them safe. It also means no attacker can compromise your security credentials centrally.</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Lets take a detailed look at the authentication cycle. When Chef client starts, it first looks for /etc/chef/client.pem.</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1. If the client.pem exists, chef will use it to sign requests with the chef server API.</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2. If the client.pem does not exist, chef looks for /etc/chef/validation.pem, the validation_key.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3. If the validation key does not exist, then chef exits, or if the key does not match for the validation API client, chef reports a 401 and exits.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4. If the validation key exists, and it matches for the validation API client, chef requests a new API client for this node_name and writes this to /etc/chef/client.pem</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5. Chef will use the newly created client to sign requests with the chef server API for all further requests.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If key lost: must delete node &amp; regenerate</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724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Take a minute to talk about how chef does authentication:</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 We digitally sign each request with a private key</a:t>
            </a:r>
          </a:p>
          <a:p>
            <a:r>
              <a:rPr lang="en-US" sz="1600" dirty="0">
                <a:latin typeface="Lucida Grande" charset="0"/>
                <a:cs typeface="Lucida Grande" charset="0"/>
                <a:sym typeface="Lucida Grande" charset="0"/>
              </a:rPr>
              <a:t>* We verify that signature</a:t>
            </a:r>
          </a:p>
          <a:p>
            <a:r>
              <a:rPr lang="en-US" sz="1600" dirty="0">
                <a:latin typeface="Lucida Grande" charset="0"/>
                <a:cs typeface="Lucida Grande" charset="0"/>
                <a:sym typeface="Lucida Grande" charset="0"/>
              </a:rPr>
              <a:t>* We protect against replay attacks as well</a:t>
            </a:r>
          </a:p>
          <a:p>
            <a:r>
              <a:rPr lang="en-US" sz="1600" dirty="0">
                <a:latin typeface="Lucida Grande" charset="0"/>
                <a:cs typeface="Lucida Grande" charset="0"/>
                <a:sym typeface="Lucida Grande" charset="0"/>
              </a:rPr>
              <a:t>* There is no central store for Private Keys - meaning you have to keep them safe. It also means no attacker can compromise your security credentials centrally.</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Lets take a detailed look at the authentication cycle. When Chef client starts, it first looks for /</a:t>
            </a:r>
            <a:r>
              <a:rPr lang="en-US" sz="1600" dirty="0" err="1">
                <a:latin typeface="Lucida Grande" charset="0"/>
                <a:cs typeface="Lucida Grande" charset="0"/>
                <a:sym typeface="Lucida Grande" charset="0"/>
              </a:rPr>
              <a:t>etc</a:t>
            </a:r>
            <a:r>
              <a:rPr lang="en-US" sz="1600" dirty="0">
                <a:latin typeface="Lucida Grande" charset="0"/>
                <a:cs typeface="Lucida Grande" charset="0"/>
                <a:sym typeface="Lucida Grande" charset="0"/>
              </a:rPr>
              <a:t>/chef/</a:t>
            </a:r>
            <a:r>
              <a:rPr lang="en-US" sz="1600" dirty="0" err="1">
                <a:latin typeface="Lucida Grande" charset="0"/>
                <a:cs typeface="Lucida Grande" charset="0"/>
                <a:sym typeface="Lucida Grande" charset="0"/>
              </a:rPr>
              <a:t>client.pem</a:t>
            </a:r>
            <a:r>
              <a:rPr lang="en-US" sz="1600" dirty="0">
                <a:latin typeface="Lucida Grande" charset="0"/>
                <a:cs typeface="Lucida Grande" charset="0"/>
                <a:sym typeface="Lucida Grande" charset="0"/>
              </a:rPr>
              <a:t>.</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1. If the </a:t>
            </a:r>
            <a:r>
              <a:rPr lang="en-US" sz="1600" dirty="0" err="1">
                <a:latin typeface="Lucida Grande" charset="0"/>
                <a:cs typeface="Lucida Grande" charset="0"/>
                <a:sym typeface="Lucida Grande" charset="0"/>
              </a:rPr>
              <a:t>client.pem</a:t>
            </a:r>
            <a:r>
              <a:rPr lang="en-US" sz="1600" dirty="0">
                <a:latin typeface="Lucida Grande" charset="0"/>
                <a:cs typeface="Lucida Grande" charset="0"/>
                <a:sym typeface="Lucida Grande" charset="0"/>
              </a:rPr>
              <a:t> exists, chef will use it to sign requests with the chef server API.</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2. If the </a:t>
            </a:r>
            <a:r>
              <a:rPr lang="en-US" sz="1600" dirty="0" err="1">
                <a:latin typeface="Lucida Grande" charset="0"/>
                <a:cs typeface="Lucida Grande" charset="0"/>
                <a:sym typeface="Lucida Grande" charset="0"/>
              </a:rPr>
              <a:t>client.pem</a:t>
            </a:r>
            <a:r>
              <a:rPr lang="en-US" sz="1600" dirty="0">
                <a:latin typeface="Lucida Grande" charset="0"/>
                <a:cs typeface="Lucida Grande" charset="0"/>
                <a:sym typeface="Lucida Grande" charset="0"/>
              </a:rPr>
              <a:t> does not exist, chef looks for /</a:t>
            </a:r>
            <a:r>
              <a:rPr lang="en-US" sz="1600" dirty="0" err="1">
                <a:latin typeface="Lucida Grande" charset="0"/>
                <a:cs typeface="Lucida Grande" charset="0"/>
                <a:sym typeface="Lucida Grande" charset="0"/>
              </a:rPr>
              <a:t>etc</a:t>
            </a:r>
            <a:r>
              <a:rPr lang="en-US" sz="1600" dirty="0">
                <a:latin typeface="Lucida Grande" charset="0"/>
                <a:cs typeface="Lucida Grande" charset="0"/>
                <a:sym typeface="Lucida Grande" charset="0"/>
              </a:rPr>
              <a:t>/chef/</a:t>
            </a:r>
            <a:r>
              <a:rPr lang="en-US" sz="1600" dirty="0" err="1">
                <a:latin typeface="Lucida Grande" charset="0"/>
                <a:cs typeface="Lucida Grande" charset="0"/>
                <a:sym typeface="Lucida Grande" charset="0"/>
              </a:rPr>
              <a:t>validation.pem</a:t>
            </a:r>
            <a:r>
              <a:rPr lang="en-US" sz="1600" dirty="0">
                <a:latin typeface="Lucida Grande" charset="0"/>
                <a:cs typeface="Lucida Grande" charset="0"/>
                <a:sym typeface="Lucida Grande" charset="0"/>
              </a:rPr>
              <a:t>, the </a:t>
            </a:r>
            <a:r>
              <a:rPr lang="en-US" sz="1600" dirty="0" err="1">
                <a:latin typeface="Lucida Grande" charset="0"/>
                <a:cs typeface="Lucida Grande" charset="0"/>
                <a:sym typeface="Lucida Grande" charset="0"/>
              </a:rPr>
              <a:t>validation_key</a:t>
            </a:r>
            <a:r>
              <a:rPr lang="en-US" sz="1600" dirty="0">
                <a:latin typeface="Lucida Grande" charset="0"/>
                <a:cs typeface="Lucida Grande" charset="0"/>
                <a:sym typeface="Lucida Grande" charset="0"/>
              </a:rPr>
              <a:t>. </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3. If the validation key does not exist, then chef exits, or if the key does not match for the validation API client, chef reports a 401 and exits.</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4. If the validation key exists, and it matches for the validation API client, chef requests a new API client for this </a:t>
            </a:r>
            <a:r>
              <a:rPr lang="en-US" sz="1600" dirty="0" err="1">
                <a:latin typeface="Lucida Grande" charset="0"/>
                <a:cs typeface="Lucida Grande" charset="0"/>
                <a:sym typeface="Lucida Grande" charset="0"/>
              </a:rPr>
              <a:t>node_name</a:t>
            </a:r>
            <a:r>
              <a:rPr lang="en-US" sz="1600" dirty="0">
                <a:latin typeface="Lucida Grande" charset="0"/>
                <a:cs typeface="Lucida Grande" charset="0"/>
                <a:sym typeface="Lucida Grande" charset="0"/>
              </a:rPr>
              <a:t> and writes this to /</a:t>
            </a:r>
            <a:r>
              <a:rPr lang="en-US" sz="1600" dirty="0" err="1">
                <a:latin typeface="Lucida Grande" charset="0"/>
                <a:cs typeface="Lucida Grande" charset="0"/>
                <a:sym typeface="Lucida Grande" charset="0"/>
              </a:rPr>
              <a:t>etc</a:t>
            </a:r>
            <a:r>
              <a:rPr lang="en-US" sz="1600" dirty="0">
                <a:latin typeface="Lucida Grande" charset="0"/>
                <a:cs typeface="Lucida Grande" charset="0"/>
                <a:sym typeface="Lucida Grande" charset="0"/>
              </a:rPr>
              <a:t>/chef/</a:t>
            </a:r>
            <a:r>
              <a:rPr lang="en-US" sz="1600" dirty="0" err="1">
                <a:latin typeface="Lucida Grande" charset="0"/>
                <a:cs typeface="Lucida Grande" charset="0"/>
                <a:sym typeface="Lucida Grande" charset="0"/>
              </a:rPr>
              <a:t>client.pem</a:t>
            </a:r>
            <a:endParaRPr lang="en-US" sz="1600" dirty="0">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5. Chef will use the newly created client to sign requests with the chef server API for all further requests.</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If key lost: must delete node &amp; regenerate</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74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Take a minute to talk about how chef does authentication:</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 We digitally sign each request with a private key</a:t>
            </a:r>
          </a:p>
          <a:p>
            <a:r>
              <a:rPr lang="en-US" sz="1600">
                <a:latin typeface="Lucida Grande" charset="0"/>
                <a:cs typeface="Lucida Grande" charset="0"/>
                <a:sym typeface="Lucida Grande" charset="0"/>
              </a:rPr>
              <a:t>* We verify that signature</a:t>
            </a:r>
          </a:p>
          <a:p>
            <a:r>
              <a:rPr lang="en-US" sz="1600">
                <a:latin typeface="Lucida Grande" charset="0"/>
                <a:cs typeface="Lucida Grande" charset="0"/>
                <a:sym typeface="Lucida Grande" charset="0"/>
              </a:rPr>
              <a:t>* We protect against replay attacks as well</a:t>
            </a:r>
          </a:p>
          <a:p>
            <a:r>
              <a:rPr lang="en-US" sz="1600">
                <a:latin typeface="Lucida Grande" charset="0"/>
                <a:cs typeface="Lucida Grande" charset="0"/>
                <a:sym typeface="Lucida Grande" charset="0"/>
              </a:rPr>
              <a:t>* There is no central store for Private Keys - meaning you have to keep them safe. It also means no attacker can compromise your security credentials centrally.</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Lets take a detailed look at the authentication cycle. When Chef client starts, it first looks for /etc/chef/client.pem.</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1. If the client.pem exists, chef will use it to sign requests with the chef server API.</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2. If the client.pem does not exist, chef looks for /etc/chef/validation.pem, the validation_key.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3. If the validation key does not exist, then chef exits, or if the key does not match for the validation API client, chef reports a 401 and exits.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4. If the validation key exists, and it matches for the validation API client, chef requests a new API client for this node_name and writes this to /etc/chef/client.pem</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5. Chef will use the newly created client to sign requests with the chef server API for all further requests.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If key lost: must delete node &amp; regenerate</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765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Take a minute to talk about how chef does authentication:</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 We digitally sign each request with a private key</a:t>
            </a:r>
          </a:p>
          <a:p>
            <a:r>
              <a:rPr lang="en-US" sz="1600">
                <a:latin typeface="Lucida Grande" charset="0"/>
                <a:cs typeface="Lucida Grande" charset="0"/>
                <a:sym typeface="Lucida Grande" charset="0"/>
              </a:rPr>
              <a:t>* We verify that signature</a:t>
            </a:r>
          </a:p>
          <a:p>
            <a:r>
              <a:rPr lang="en-US" sz="1600">
                <a:latin typeface="Lucida Grande" charset="0"/>
                <a:cs typeface="Lucida Grande" charset="0"/>
                <a:sym typeface="Lucida Grande" charset="0"/>
              </a:rPr>
              <a:t>* We protect against replay attacks as well</a:t>
            </a:r>
          </a:p>
          <a:p>
            <a:r>
              <a:rPr lang="en-US" sz="1600">
                <a:latin typeface="Lucida Grande" charset="0"/>
                <a:cs typeface="Lucida Grande" charset="0"/>
                <a:sym typeface="Lucida Grande" charset="0"/>
              </a:rPr>
              <a:t>* There is no central store for Private Keys - meaning you have to keep them safe. It also means no attacker can compromise your security credentials centrally.</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Lets take a detailed look at the authentication cycle. When Chef client starts, it first looks for /etc/chef/client.pem.</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1. If the client.pem exists, chef will use it to sign requests with the chef server API.</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2. If the client.pem does not exist, chef looks for /etc/chef/validation.pem, the validation_key.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3. If the validation key does not exist, then chef exits, or if the key does not match for the validation API client, chef reports a 401 and exits.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4. If the validation key exists, and it matches for the validation API client, chef requests a new API client for this node_name and writes this to /etc/chef/client.pem</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5. Chef will use the newly created client to sign requests with the chef server API for all further requests.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If key lost: must delete node &amp; regenerate</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78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Take a minute to talk about how chef does authentication:</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 We digitally sign each request with a private key</a:t>
            </a:r>
          </a:p>
          <a:p>
            <a:r>
              <a:rPr lang="en-US" sz="1600">
                <a:latin typeface="Lucida Grande" charset="0"/>
                <a:cs typeface="Lucida Grande" charset="0"/>
                <a:sym typeface="Lucida Grande" charset="0"/>
              </a:rPr>
              <a:t>* We verify that signature</a:t>
            </a:r>
          </a:p>
          <a:p>
            <a:r>
              <a:rPr lang="en-US" sz="1600">
                <a:latin typeface="Lucida Grande" charset="0"/>
                <a:cs typeface="Lucida Grande" charset="0"/>
                <a:sym typeface="Lucida Grande" charset="0"/>
              </a:rPr>
              <a:t>* We protect against replay attacks as well</a:t>
            </a:r>
          </a:p>
          <a:p>
            <a:r>
              <a:rPr lang="en-US" sz="1600">
                <a:latin typeface="Lucida Grande" charset="0"/>
                <a:cs typeface="Lucida Grande" charset="0"/>
                <a:sym typeface="Lucida Grande" charset="0"/>
              </a:rPr>
              <a:t>* There is no central store for Private Keys - meaning you have to keep them safe. It also means no attacker can compromise your security credentials centrally.</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Lets take a detailed look at the authentication cycle. When Chef client starts, it first looks for /etc/chef/client.pem.</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1. If the client.pem exists, chef will use it to sign requests with the chef server API.</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2. If the client.pem does not exist, chef looks for /etc/chef/validation.pem, the validation_key.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3. If the validation key does not exist, then chef exits, or if the key does not match for the validation API client, chef reports a 401 and exits.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4. If the validation key exists, and it matches for the validation API client, chef requests a new API client for this node_name and writes this to /etc/chef/client.pem</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5. Chef will use the newly created client to sign requests with the chef server API for all further requests.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If key lost: must delete node &amp; regenerate</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0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Take a minute to talk about how chef does authentication:</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 We digitally sign each request with a private key</a:t>
            </a:r>
          </a:p>
          <a:p>
            <a:r>
              <a:rPr lang="en-US" sz="1600">
                <a:latin typeface="Lucida Grande" charset="0"/>
                <a:cs typeface="Lucida Grande" charset="0"/>
                <a:sym typeface="Lucida Grande" charset="0"/>
              </a:rPr>
              <a:t>* We verify that signature</a:t>
            </a:r>
          </a:p>
          <a:p>
            <a:r>
              <a:rPr lang="en-US" sz="1600">
                <a:latin typeface="Lucida Grande" charset="0"/>
                <a:cs typeface="Lucida Grande" charset="0"/>
                <a:sym typeface="Lucida Grande" charset="0"/>
              </a:rPr>
              <a:t>* We protect against replay attacks as well</a:t>
            </a:r>
          </a:p>
          <a:p>
            <a:r>
              <a:rPr lang="en-US" sz="1600">
                <a:latin typeface="Lucida Grande" charset="0"/>
                <a:cs typeface="Lucida Grande" charset="0"/>
                <a:sym typeface="Lucida Grande" charset="0"/>
              </a:rPr>
              <a:t>* There is no central store for Private Keys - meaning you have to keep them safe. It also means no attacker can compromise your security credentials centrally.</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Lets take a detailed look at the authentication cycle. When Chef client starts, it first looks for /etc/chef/client.pem.</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1. If the client.pem exists, chef will use it to sign requests with the chef server API.</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2. If the client.pem does not exist, chef looks for /etc/chef/validation.pem, the validation_key.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3. If the validation key does not exist, then chef exits, or if the key does not match for the validation API client, chef reports a 401 and exits.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4. If the validation key exists, and it matches for the validation API client, chef requests a new API client for this node_name and writes this to /etc/chef/client.pem</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5. Chef will use the newly created client to sign requests with the chef server API for all further requests.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If key lost: must delete node &amp; regenerate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you are going to set up a load balancer that will direct web requests to similar configured nodes. Those nodes will be running your default web page</a:t>
            </a:r>
            <a:r>
              <a:rPr lang="en-US" baseline="0" dirty="0" smtClean="0"/>
              <a:t> </a:t>
            </a:r>
            <a:r>
              <a:rPr lang="en-US" dirty="0" smtClean="0"/>
              <a:t>that you deploy with the apache cookbook's default recipe.</a:t>
            </a:r>
          </a:p>
          <a:p>
            <a:endParaRPr lang="en-US" dirty="0" smtClean="0"/>
          </a:p>
          <a:p>
            <a:r>
              <a:rPr lang="en-US" dirty="0" smtClean="0"/>
              <a:t>You have one system already configured as a web server. You will need to set up another web server. </a:t>
            </a:r>
          </a:p>
          <a:p>
            <a:endParaRPr lang="en-US" dirty="0" smtClean="0"/>
          </a:p>
          <a:p>
            <a:r>
              <a:rPr lang="en-US" dirty="0" smtClean="0"/>
              <a:t>You will also need to set up a node to act as the load balancer to both of these web servers.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3204635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3623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of the objectives complete you are finished with this section. What question can you answer for you?</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36239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Whether you tackle installing, configuring, or running a proxy server or recreate a second instance running the apache cookbook's default recipe, you will need to solve the problem of how you can manage multiple systems. Each system would need to have Chef installed, the cookbooks copied onto each system, and a run list of the recipes to apply to each system.</a:t>
            </a:r>
          </a:p>
          <a:p>
            <a:endParaRPr lang="en-US" dirty="0" smtClean="0"/>
          </a:p>
          <a:p>
            <a:r>
              <a:rPr lang="en-US" dirty="0" smtClean="0"/>
              <a:t>Instructor Note: The left side is setting up a new web server that is like the one they created yesterday.</a:t>
            </a:r>
            <a:r>
              <a:rPr lang="en-US" baseline="0" dirty="0" smtClean="0"/>
              <a:t> The right is new work that the learner will be accomplishing today.</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463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11570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6420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01019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2547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0842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86322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8439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521626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61720" y="983708"/>
            <a:ext cx="1964092" cy="1582186"/>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081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83180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54911" y="955744"/>
            <a:ext cx="1981955" cy="1596576"/>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17481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32732" y="955744"/>
            <a:ext cx="1904134" cy="1533887"/>
          </a:xfrm>
          <a:prstGeom prst="rect">
            <a:avLst/>
          </a:prstGeom>
        </p:spPr>
      </p:pic>
      <p:sp>
        <p:nvSpPr>
          <p:cNvPr id="15" name="TextBox 14"/>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cxnSp>
        <p:nvCxnSpPr>
          <p:cNvPr id="17" name="Straight Connector 1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13633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wrap="none"/>
          <a:lstStyle>
            <a:lvl1pPr>
              <a:defRPr sz="5900" baseline="0"/>
            </a:lvl1pPr>
          </a:lstStyle>
          <a:p>
            <a:r>
              <a:rPr lang="en-US" dirty="0" smtClean="0"/>
              <a:t>Bullets</a:t>
            </a:r>
            <a:endParaRPr lang="en-US" dirty="0"/>
          </a:p>
        </p:txBody>
      </p:sp>
      <p:sp>
        <p:nvSpPr>
          <p:cNvPr id="5" name="Text Placeholder 4"/>
          <p:cNvSpPr>
            <a:spLocks noGrp="1"/>
          </p:cNvSpPr>
          <p:nvPr>
            <p:ph type="body" sz="quarter" idx="10"/>
          </p:nvPr>
        </p:nvSpPr>
        <p:spPr>
          <a:xfrm>
            <a:off x="609600" y="1524000"/>
            <a:ext cx="14935200" cy="70104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50685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2574562"/>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77514" y="551454"/>
            <a:ext cx="1912468" cy="1939404"/>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57634" y="482873"/>
            <a:ext cx="1933848" cy="1933848"/>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60907" y="318789"/>
            <a:ext cx="2829568" cy="220077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theme" Target="../theme/theme1.xml"/><Relationship Id="rId31"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801" r:id="rId13"/>
    <p:sldLayoutId id="2147483802"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 id="2147483815" r:id="rId25"/>
    <p:sldLayoutId id="2147483816" r:id="rId26"/>
    <p:sldLayoutId id="2147483817" r:id="rId27"/>
    <p:sldLayoutId id="2147483818" r:id="rId28"/>
    <p:sldLayoutId id="2147483819"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2.png"/><Relationship Id="rId5" Type="http://schemas.openxmlformats.org/officeDocument/2006/relationships/image" Target="../media/image11.jp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www.chef.io" TargetMode="External"/><Relationship Id="rId4" Type="http://schemas.openxmlformats.org/officeDocument/2006/relationships/image" Target="../media/image16.png"/><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hyperlink" Target="https://github.com/chef-training/chefdk-fundamentals-repo"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2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3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32.png"/><Relationship Id="rId3" Type="http://schemas.openxmlformats.org/officeDocument/2006/relationships/image" Target="../media/image31.png"/></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2.png"/><Relationship Id="rId5" Type="http://schemas.openxmlformats.org/officeDocument/2006/relationships/image" Target="../media/image31.png"/><Relationship Id="rId1" Type="http://schemas.openxmlformats.org/officeDocument/2006/relationships/slideLayout" Target="../slideLayouts/slideLayout29.xml"/><Relationship Id="rId2" Type="http://schemas.openxmlformats.org/officeDocument/2006/relationships/notesSlide" Target="../notesSlides/notesSlide5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8.xml"/><Relationship Id="rId3" Type="http://schemas.openxmlformats.org/officeDocument/2006/relationships/image" Target="../media/image34.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0.xml"/><Relationship Id="rId3" Type="http://schemas.openxmlformats.org/officeDocument/2006/relationships/image" Target="../media/image35.png"/></Relationships>
</file>

<file path=ppt/slides/_rels/slide67.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5.png"/><Relationship Id="rId5" Type="http://schemas.openxmlformats.org/officeDocument/2006/relationships/image" Target="../media/image37.png"/><Relationship Id="rId1" Type="http://schemas.openxmlformats.org/officeDocument/2006/relationships/slideLayout" Target="../slideLayouts/slideLayout29.xml"/><Relationship Id="rId2" Type="http://schemas.openxmlformats.org/officeDocument/2006/relationships/notesSlide" Target="../notesSlides/notesSlide61.xml"/></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5.png"/><Relationship Id="rId6" Type="http://schemas.openxmlformats.org/officeDocument/2006/relationships/image" Target="../media/image38.png"/><Relationship Id="rId1" Type="http://schemas.openxmlformats.org/officeDocument/2006/relationships/slideLayout" Target="../slideLayouts/slideLayout29.xml"/><Relationship Id="rId2" Type="http://schemas.openxmlformats.org/officeDocument/2006/relationships/notesSlide" Target="../notesSlides/notesSlide62.xml"/></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5.png"/><Relationship Id="rId1" Type="http://schemas.openxmlformats.org/officeDocument/2006/relationships/slideLayout" Target="../slideLayouts/slideLayout29.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4.png"/><Relationship Id="rId5"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5.png"/><Relationship Id="rId1" Type="http://schemas.openxmlformats.org/officeDocument/2006/relationships/slideLayout" Target="../slideLayouts/slideLayout29.xml"/><Relationship Id="rId2" Type="http://schemas.openxmlformats.org/officeDocument/2006/relationships/notesSlide" Target="../notesSlides/notesSlide64.xml"/></Relationships>
</file>

<file path=ppt/slides/_rels/slide71.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40.png"/><Relationship Id="rId7" Type="http://schemas.openxmlformats.org/officeDocument/2006/relationships/image" Target="../media/image43.png"/><Relationship Id="rId8" Type="http://schemas.openxmlformats.org/officeDocument/2006/relationships/image" Target="../media/image39.png"/><Relationship Id="rId9" Type="http://schemas.openxmlformats.org/officeDocument/2006/relationships/image" Target="../media/image35.png"/><Relationship Id="rId1" Type="http://schemas.openxmlformats.org/officeDocument/2006/relationships/slideLayout" Target="../slideLayouts/slideLayout29.xml"/><Relationship Id="rId2" Type="http://schemas.openxmlformats.org/officeDocument/2006/relationships/notesSlide" Target="../notesSlides/notesSlide65.xml"/></Relationships>
</file>

<file path=ppt/slides/_rels/slide72.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40.png"/><Relationship Id="rId7" Type="http://schemas.openxmlformats.org/officeDocument/2006/relationships/image" Target="../media/image43.png"/><Relationship Id="rId8" Type="http://schemas.openxmlformats.org/officeDocument/2006/relationships/image" Target="../media/image39.png"/><Relationship Id="rId9" Type="http://schemas.openxmlformats.org/officeDocument/2006/relationships/image" Target="../media/image35.png"/><Relationship Id="rId1" Type="http://schemas.openxmlformats.org/officeDocument/2006/relationships/slideLayout" Target="../slideLayouts/slideLayout29.xml"/><Relationship Id="rId2" Type="http://schemas.openxmlformats.org/officeDocument/2006/relationships/notesSlide" Target="../notesSlides/notesSlide66.xml"/></Relationships>
</file>

<file path=ppt/slides/_rels/slide73.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40.png"/><Relationship Id="rId7" Type="http://schemas.openxmlformats.org/officeDocument/2006/relationships/image" Target="../media/image43.png"/><Relationship Id="rId8" Type="http://schemas.openxmlformats.org/officeDocument/2006/relationships/image" Target="../media/image42.png"/><Relationship Id="rId9" Type="http://schemas.openxmlformats.org/officeDocument/2006/relationships/image" Target="../media/image35.png"/><Relationship Id="rId10" Type="http://schemas.openxmlformats.org/officeDocument/2006/relationships/image" Target="../media/image44.png"/><Relationship Id="rId1" Type="http://schemas.openxmlformats.org/officeDocument/2006/relationships/slideLayout" Target="../slideLayouts/slideLayout29.xml"/><Relationship Id="rId2" Type="http://schemas.openxmlformats.org/officeDocument/2006/relationships/notesSlide" Target="../notesSlides/notesSlide67.xml"/></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40.png"/><Relationship Id="rId6" Type="http://schemas.openxmlformats.org/officeDocument/2006/relationships/image" Target="../media/image43.png"/><Relationship Id="rId7" Type="http://schemas.openxmlformats.org/officeDocument/2006/relationships/image" Target="../media/image45.png"/><Relationship Id="rId8" Type="http://schemas.openxmlformats.org/officeDocument/2006/relationships/image" Target="../media/image39.png"/><Relationship Id="rId9" Type="http://schemas.openxmlformats.org/officeDocument/2006/relationships/image" Target="../media/image42.png"/><Relationship Id="rId10" Type="http://schemas.openxmlformats.org/officeDocument/2006/relationships/image" Target="../media/image35.png"/><Relationship Id="rId11" Type="http://schemas.openxmlformats.org/officeDocument/2006/relationships/image" Target="../media/image44.png"/><Relationship Id="rId1" Type="http://schemas.openxmlformats.org/officeDocument/2006/relationships/slideLayout" Target="../slideLayouts/slideLayout29.xml"/><Relationship Id="rId2" Type="http://schemas.openxmlformats.org/officeDocument/2006/relationships/notesSlide" Target="../notesSlides/notesSlide68.xml"/></Relationships>
</file>

<file path=ppt/slides/_rels/slide75.xml.rels><?xml version="1.0" encoding="UTF-8" standalone="yes"?>
<Relationships xmlns="http://schemas.openxmlformats.org/package/2006/relationships"><Relationship Id="rId11" Type="http://schemas.openxmlformats.org/officeDocument/2006/relationships/image" Target="../media/image35.png"/><Relationship Id="rId12" Type="http://schemas.openxmlformats.org/officeDocument/2006/relationships/image" Target="../media/image44.png"/><Relationship Id="rId1" Type="http://schemas.openxmlformats.org/officeDocument/2006/relationships/slideLayout" Target="../slideLayouts/slideLayout29.xml"/><Relationship Id="rId2" Type="http://schemas.openxmlformats.org/officeDocument/2006/relationships/notesSlide" Target="../notesSlides/notesSlide69.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40.png"/><Relationship Id="rId6" Type="http://schemas.openxmlformats.org/officeDocument/2006/relationships/image" Target="../media/image43.png"/><Relationship Id="rId7" Type="http://schemas.openxmlformats.org/officeDocument/2006/relationships/image" Target="../media/image45.png"/><Relationship Id="rId8" Type="http://schemas.openxmlformats.org/officeDocument/2006/relationships/image" Target="../media/image46.png"/><Relationship Id="rId9" Type="http://schemas.openxmlformats.org/officeDocument/2006/relationships/image" Target="../media/image39.png"/><Relationship Id="rId10" Type="http://schemas.openxmlformats.org/officeDocument/2006/relationships/image" Target="../media/image42.png"/></Relationships>
</file>

<file path=ppt/slides/_rels/slide76.xml.rels><?xml version="1.0" encoding="UTF-8" standalone="yes"?>
<Relationships xmlns="http://schemas.openxmlformats.org/package/2006/relationships"><Relationship Id="rId11" Type="http://schemas.openxmlformats.org/officeDocument/2006/relationships/image" Target="../media/image42.png"/><Relationship Id="rId12" Type="http://schemas.openxmlformats.org/officeDocument/2006/relationships/image" Target="../media/image35.png"/><Relationship Id="rId13" Type="http://schemas.openxmlformats.org/officeDocument/2006/relationships/image" Target="../media/image44.png"/><Relationship Id="rId1" Type="http://schemas.openxmlformats.org/officeDocument/2006/relationships/slideLayout" Target="../slideLayouts/slideLayout29.xml"/><Relationship Id="rId2" Type="http://schemas.openxmlformats.org/officeDocument/2006/relationships/notesSlide" Target="../notesSlides/notesSlide70.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40.png"/><Relationship Id="rId6" Type="http://schemas.openxmlformats.org/officeDocument/2006/relationships/image" Target="../media/image43.png"/><Relationship Id="rId7" Type="http://schemas.openxmlformats.org/officeDocument/2006/relationships/image" Target="../media/image45.png"/><Relationship Id="rId8" Type="http://schemas.openxmlformats.org/officeDocument/2006/relationships/image" Target="../media/image47.png"/><Relationship Id="rId9" Type="http://schemas.openxmlformats.org/officeDocument/2006/relationships/image" Target="../media/image46.png"/><Relationship Id="rId10" Type="http://schemas.openxmlformats.org/officeDocument/2006/relationships/image" Target="../media/image3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3.xml"/><Relationship Id="rId3" Type="http://schemas.openxmlformats.org/officeDocument/2006/relationships/image" Target="../media/image48.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4.png"/><Relationship Id="rId5"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1" Type="http://schemas.openxmlformats.org/officeDocument/2006/relationships/slideLayout" Target="../slideLayouts/slideLayout29.xml"/><Relationship Id="rId2" Type="http://schemas.openxmlformats.org/officeDocument/2006/relationships/notesSlide" Target="../notesSlides/notesSlide74.xml"/></Relationships>
</file>

<file path=ppt/slides/_rels/slide81.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36.png"/><Relationship Id="rId6" Type="http://schemas.openxmlformats.org/officeDocument/2006/relationships/image" Target="../media/image50.png"/><Relationship Id="rId1" Type="http://schemas.openxmlformats.org/officeDocument/2006/relationships/slideLayout" Target="../slideLayouts/slideLayout29.xml"/><Relationship Id="rId2" Type="http://schemas.openxmlformats.org/officeDocument/2006/relationships/notesSlide" Target="../notesSlides/notesSlide75.xml"/></Relationships>
</file>

<file path=ppt/slides/_rels/slide82.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36.png"/><Relationship Id="rId6" Type="http://schemas.openxmlformats.org/officeDocument/2006/relationships/image" Target="../media/image50.png"/><Relationship Id="rId1" Type="http://schemas.openxmlformats.org/officeDocument/2006/relationships/slideLayout" Target="../slideLayouts/slideLayout29.xml"/><Relationship Id="rId2" Type="http://schemas.openxmlformats.org/officeDocument/2006/relationships/notesSlide" Target="../notesSlides/notesSlide76.xml"/></Relationships>
</file>

<file path=ppt/slides/_rels/slide83.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1.png"/><Relationship Id="rId6" Type="http://schemas.openxmlformats.org/officeDocument/2006/relationships/image" Target="../media/image36.png"/><Relationship Id="rId7" Type="http://schemas.openxmlformats.org/officeDocument/2006/relationships/image" Target="../media/image50.png"/><Relationship Id="rId8" Type="http://schemas.openxmlformats.org/officeDocument/2006/relationships/image" Target="../media/image39.png"/><Relationship Id="rId1" Type="http://schemas.openxmlformats.org/officeDocument/2006/relationships/slideLayout" Target="../slideLayouts/slideLayout29.xml"/><Relationship Id="rId2" Type="http://schemas.openxmlformats.org/officeDocument/2006/relationships/notesSlide" Target="../notesSlides/notesSlide77.xml"/></Relationships>
</file>

<file path=ppt/slides/_rels/slide84.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36.png"/><Relationship Id="rId8" Type="http://schemas.openxmlformats.org/officeDocument/2006/relationships/image" Target="../media/image50.png"/><Relationship Id="rId9" Type="http://schemas.openxmlformats.org/officeDocument/2006/relationships/image" Target="../media/image39.png"/><Relationship Id="rId1" Type="http://schemas.openxmlformats.org/officeDocument/2006/relationships/slideLayout" Target="../slideLayouts/slideLayout29.xml"/><Relationship Id="rId2" Type="http://schemas.openxmlformats.org/officeDocument/2006/relationships/notesSlide" Target="../notesSlides/notesSlide78.xml"/></Relationships>
</file>

<file path=ppt/slides/_rels/slide85.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36.png"/><Relationship Id="rId8" Type="http://schemas.openxmlformats.org/officeDocument/2006/relationships/image" Target="../media/image50.png"/><Relationship Id="rId9" Type="http://schemas.openxmlformats.org/officeDocument/2006/relationships/image" Target="../media/image39.png"/><Relationship Id="rId10" Type="http://schemas.openxmlformats.org/officeDocument/2006/relationships/image" Target="../media/image53.png"/><Relationship Id="rId1" Type="http://schemas.openxmlformats.org/officeDocument/2006/relationships/slideLayout" Target="../slideLayouts/slideLayout29.xml"/><Relationship Id="rId2" Type="http://schemas.openxmlformats.org/officeDocument/2006/relationships/notesSlide" Target="../notesSlides/notesSlide7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The Chef Server</a:t>
            </a:r>
            <a:endParaRPr lang="en-US" dirty="0"/>
          </a:p>
        </p:txBody>
      </p:sp>
      <p:sp>
        <p:nvSpPr>
          <p:cNvPr id="3" name="Subtitle 2"/>
          <p:cNvSpPr>
            <a:spLocks noGrp="1"/>
          </p:cNvSpPr>
          <p:nvPr>
            <p:ph type="subTitle" idx="1"/>
          </p:nvPr>
        </p:nvSpPr>
        <p:spPr bwMode="auto"/>
        <p:txBody>
          <a:bodyPr/>
          <a:lstStyle/>
          <a:p>
            <a:r>
              <a:rPr lang="en-US" dirty="0"/>
              <a:t>A </a:t>
            </a:r>
            <a:r>
              <a:rPr lang="en-US" dirty="0" smtClean="0"/>
              <a:t>Hub </a:t>
            </a:r>
            <a:r>
              <a:rPr lang="en-US" dirty="0"/>
              <a:t>for </a:t>
            </a:r>
            <a:r>
              <a:rPr lang="en-US" dirty="0" smtClean="0"/>
              <a:t>Configuration Data</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53680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677333" y="1396503"/>
            <a:ext cx="4536693"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An easier way to set up and maintain multiple nodes.</a:t>
            </a:r>
          </a:p>
        </p:txBody>
      </p:sp>
      <p:pic>
        <p:nvPicPr>
          <p:cNvPr id="11"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0288" y="6058682"/>
            <a:ext cx="1321013" cy="1334359"/>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2"/>
          <p:cNvSpPr txBox="1">
            <a:spLocks/>
          </p:cNvSpPr>
          <p:nvPr/>
        </p:nvSpPr>
        <p:spPr bwMode="white">
          <a:xfrm>
            <a:off x="13840535" y="2927889"/>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Web </a:t>
            </a:r>
            <a:r>
              <a:rPr lang="en-US" sz="2000" dirty="0"/>
              <a:t>Server</a:t>
            </a:r>
          </a:p>
          <a:p>
            <a:pPr algn="ctr"/>
            <a:endParaRPr lang="en-US" sz="2000" dirty="0"/>
          </a:p>
          <a:p>
            <a:endParaRPr lang="en-US" sz="2000" dirty="0"/>
          </a:p>
          <a:p>
            <a:endParaRPr lang="en-US" sz="2000" dirty="0"/>
          </a:p>
          <a:p>
            <a:endParaRPr lang="en-US" sz="2000" dirty="0"/>
          </a:p>
          <a:p>
            <a:endParaRPr lang="en-US" sz="2000" dirty="0"/>
          </a:p>
        </p:txBody>
      </p:sp>
      <p:sp>
        <p:nvSpPr>
          <p:cNvPr id="14" name="Text Placeholder 2"/>
          <p:cNvSpPr txBox="1">
            <a:spLocks/>
          </p:cNvSpPr>
          <p:nvPr/>
        </p:nvSpPr>
        <p:spPr bwMode="white">
          <a:xfrm>
            <a:off x="13950368" y="5377038"/>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Web </a:t>
            </a:r>
            <a:r>
              <a:rPr lang="en-US" sz="2000" dirty="0"/>
              <a:t>Server</a:t>
            </a:r>
          </a:p>
          <a:p>
            <a:pPr algn="ctr"/>
            <a:endParaRPr lang="en-US" sz="2000" dirty="0"/>
          </a:p>
          <a:p>
            <a:endParaRPr lang="en-US" sz="2000" dirty="0"/>
          </a:p>
          <a:p>
            <a:endParaRPr lang="en-US" sz="2000" dirty="0"/>
          </a:p>
          <a:p>
            <a:endParaRPr lang="en-US" sz="2000" dirty="0"/>
          </a:p>
          <a:p>
            <a:endParaRPr lang="en-US" sz="2000" dirty="0"/>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29537" y="1402913"/>
            <a:ext cx="1636811" cy="1745180"/>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6259" y="3592246"/>
            <a:ext cx="1636811" cy="1745180"/>
          </a:xfrm>
          <a:prstGeom prst="rect">
            <a:avLst/>
          </a:prstGeom>
        </p:spPr>
      </p:pic>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2115" y="3520565"/>
            <a:ext cx="1636811" cy="1745180"/>
          </a:xfrm>
          <a:prstGeom prst="rect">
            <a:avLst/>
          </a:prstGeom>
        </p:spPr>
      </p:pic>
      <p:sp>
        <p:nvSpPr>
          <p:cNvPr id="26" name="Text Placeholder 2"/>
          <p:cNvSpPr txBox="1">
            <a:spLocks/>
          </p:cNvSpPr>
          <p:nvPr/>
        </p:nvSpPr>
        <p:spPr bwMode="white">
          <a:xfrm>
            <a:off x="6862547" y="5126587"/>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a:p>
            <a:endParaRPr lang="en-US" sz="4267" dirty="0"/>
          </a:p>
        </p:txBody>
      </p:sp>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0838" y="5748562"/>
            <a:ext cx="1336526" cy="1008257"/>
          </a:xfrm>
          <a:prstGeom prst="rect">
            <a:avLst/>
          </a:prstGeom>
        </p:spPr>
      </p:pic>
      <p:sp>
        <p:nvSpPr>
          <p:cNvPr id="33" name="Text Placeholder 2"/>
          <p:cNvSpPr txBox="1">
            <a:spLocks/>
          </p:cNvSpPr>
          <p:nvPr/>
        </p:nvSpPr>
        <p:spPr bwMode="white">
          <a:xfrm>
            <a:off x="711200" y="7017687"/>
            <a:ext cx="2810042" cy="903600"/>
          </a:xfrm>
          <a:prstGeom prst="rect">
            <a:avLst/>
          </a:prstGeom>
          <a:gradFill>
            <a:gsLst>
              <a:gs pos="0">
                <a:schemeClr val="bg1"/>
              </a:gs>
              <a:gs pos="100000">
                <a:schemeClr val="bg2"/>
              </a:gs>
            </a:gsLst>
            <a:lin ang="5400000" scaled="1"/>
          </a:gradFill>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Local Workstation </a:t>
            </a:r>
            <a:br>
              <a:rPr lang="en-US" sz="2667" dirty="0" smtClean="0"/>
            </a:br>
            <a:r>
              <a:rPr lang="en-US" sz="2667" dirty="0" smtClean="0"/>
              <a:t>(Your laptop)</a:t>
            </a:r>
            <a:endParaRPr lang="en-US" sz="2667" dirty="0"/>
          </a:p>
          <a:p>
            <a:endParaRPr lang="en-US" sz="2667" dirty="0"/>
          </a:p>
          <a:p>
            <a:endParaRPr lang="en-US" sz="4267" dirty="0"/>
          </a:p>
          <a:p>
            <a:endParaRPr lang="en-US" sz="4267" dirty="0"/>
          </a:p>
        </p:txBody>
      </p:sp>
      <p:sp>
        <p:nvSpPr>
          <p:cNvPr id="34" name="Text Placeholder 2"/>
          <p:cNvSpPr txBox="1">
            <a:spLocks/>
          </p:cNvSpPr>
          <p:nvPr/>
        </p:nvSpPr>
        <p:spPr bwMode="white">
          <a:xfrm>
            <a:off x="13849853" y="7533339"/>
            <a:ext cx="1908958" cy="462797"/>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Proxy Server</a:t>
            </a:r>
            <a:endParaRPr lang="en-US" sz="2000" dirty="0"/>
          </a:p>
          <a:p>
            <a:pPr algn="ctr"/>
            <a:endParaRPr lang="en-US" sz="2000" dirty="0"/>
          </a:p>
          <a:p>
            <a:endParaRPr lang="en-US" sz="2000" dirty="0"/>
          </a:p>
          <a:p>
            <a:endParaRPr lang="en-US" sz="2000" dirty="0"/>
          </a:p>
          <a:p>
            <a:endParaRPr lang="en-US" sz="2000" dirty="0"/>
          </a:p>
          <a:p>
            <a:endParaRPr lang="en-US" sz="2000" dirty="0"/>
          </a:p>
        </p:txBody>
      </p:sp>
      <p:sp>
        <p:nvSpPr>
          <p:cNvPr id="45" name="Text Placeholder 2"/>
          <p:cNvSpPr txBox="1">
            <a:spLocks/>
          </p:cNvSpPr>
          <p:nvPr/>
        </p:nvSpPr>
        <p:spPr bwMode="white">
          <a:xfrm rot="20282447">
            <a:off x="4055910" y="4539118"/>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47" name="Text Placeholder 2"/>
          <p:cNvSpPr txBox="1">
            <a:spLocks/>
          </p:cNvSpPr>
          <p:nvPr/>
        </p:nvSpPr>
        <p:spPr bwMode="white">
          <a:xfrm rot="20565869">
            <a:off x="9848508" y="2647992"/>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49" name="Text Placeholder 2"/>
          <p:cNvSpPr txBox="1">
            <a:spLocks/>
          </p:cNvSpPr>
          <p:nvPr/>
        </p:nvSpPr>
        <p:spPr bwMode="white">
          <a:xfrm rot="207093">
            <a:off x="10028470" y="3857699"/>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50" name="Text Placeholder 2"/>
          <p:cNvSpPr txBox="1">
            <a:spLocks/>
          </p:cNvSpPr>
          <p:nvPr/>
        </p:nvSpPr>
        <p:spPr bwMode="white">
          <a:xfrm rot="1115527">
            <a:off x="10180870" y="4963407"/>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cxnSp>
        <p:nvCxnSpPr>
          <p:cNvPr id="60" name="Straight Arrow Connector 59"/>
          <p:cNvCxnSpPr/>
          <p:nvPr/>
        </p:nvCxnSpPr>
        <p:spPr>
          <a:xfrm flipV="1">
            <a:off x="2965134" y="4412610"/>
            <a:ext cx="4056436" cy="15945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8638926" y="2269505"/>
            <a:ext cx="5128777" cy="16384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8778494" y="4143584"/>
            <a:ext cx="5071359" cy="3212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25" idx="3"/>
          </p:cNvCxnSpPr>
          <p:nvPr/>
        </p:nvCxnSpPr>
        <p:spPr>
          <a:xfrm>
            <a:off x="8638926" y="4393155"/>
            <a:ext cx="5210927" cy="185953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56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Flavors of Chef Server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11</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1377731" y="1805064"/>
            <a:ext cx="3835673" cy="3506237"/>
          </a:xfrm>
          <a:ln>
            <a:solidFill>
              <a:schemeClr val="accent1"/>
            </a:solidFill>
          </a:ln>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0" lvl="1" algn="ctr"/>
            <a:r>
              <a:rPr lang="en-US" dirty="0" smtClean="0"/>
              <a:t>Open Source</a:t>
            </a:r>
          </a:p>
          <a:p>
            <a:pPr marL="0" lvl="1" algn="ctr"/>
            <a:r>
              <a:rPr lang="en-US" b="1" dirty="0" smtClean="0"/>
              <a:t>Chef Server</a:t>
            </a:r>
          </a:p>
        </p:txBody>
      </p:sp>
      <p:sp>
        <p:nvSpPr>
          <p:cNvPr id="27" name="Text Placeholder 4"/>
          <p:cNvSpPr txBox="1">
            <a:spLocks/>
          </p:cNvSpPr>
          <p:nvPr/>
        </p:nvSpPr>
        <p:spPr bwMode="white">
          <a:xfrm>
            <a:off x="5689176" y="1805064"/>
            <a:ext cx="3835673" cy="3506237"/>
          </a:xfrm>
          <a:prstGeom prst="rect">
            <a:avLst/>
          </a:prstGeom>
          <a:ln>
            <a:solidFill>
              <a:schemeClr val="accent1"/>
            </a:solidFill>
          </a:ln>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algn="ctr"/>
            <a:r>
              <a:rPr lang="en-US" b="1" dirty="0" smtClean="0"/>
              <a:t>Chef Server </a:t>
            </a:r>
          </a:p>
          <a:p>
            <a:pPr marL="0" lvl="1" algn="ctr"/>
            <a:r>
              <a:rPr lang="en-US" dirty="0" smtClean="0"/>
              <a:t>(Support + Premium Features)</a:t>
            </a:r>
          </a:p>
        </p:txBody>
      </p:sp>
      <p:sp>
        <p:nvSpPr>
          <p:cNvPr id="28" name="Text Placeholder 4"/>
          <p:cNvSpPr txBox="1">
            <a:spLocks/>
          </p:cNvSpPr>
          <p:nvPr/>
        </p:nvSpPr>
        <p:spPr bwMode="white">
          <a:xfrm>
            <a:off x="10000621" y="1805064"/>
            <a:ext cx="4689249" cy="3506237"/>
          </a:xfrm>
          <a:prstGeom prst="rect">
            <a:avLst/>
          </a:prstGeom>
          <a:ln>
            <a:solidFill>
              <a:schemeClr val="accent1"/>
            </a:solidFill>
          </a:ln>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algn="ctr"/>
            <a:r>
              <a:rPr lang="en-US" dirty="0" smtClean="0"/>
              <a:t>Multi-tenant</a:t>
            </a:r>
          </a:p>
          <a:p>
            <a:pPr marL="0" lvl="1" algn="ctr"/>
            <a:r>
              <a:rPr lang="en-US" b="1" dirty="0" smtClean="0"/>
              <a:t>Hosted Chef Server</a:t>
            </a:r>
          </a:p>
        </p:txBody>
      </p:sp>
    </p:spTree>
    <p:extLst>
      <p:ext uri="{BB962C8B-B14F-4D97-AF65-F5344CB8AC3E}">
        <p14:creationId xmlns:p14="http://schemas.microsoft.com/office/powerpoint/2010/main" val="14304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Create a Hosted Chef Account</a:t>
            </a:r>
          </a:p>
          <a:p>
            <a:pPr marL="380990" indent="-380990">
              <a:buFont typeface="Wingdings" charset="2"/>
              <a:buChar char="q"/>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3294489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13</a:t>
            </a:fld>
            <a:endParaRPr lang="en-US" dirty="0"/>
          </a:p>
        </p:txBody>
      </p:sp>
      <p:sp>
        <p:nvSpPr>
          <p:cNvPr id="5" name="Text Placeholder 2"/>
          <p:cNvSpPr txBox="1">
            <a:spLocks/>
          </p:cNvSpPr>
          <p:nvPr/>
        </p:nvSpPr>
        <p:spPr bwMode="white">
          <a:xfrm>
            <a:off x="609600" y="1272989"/>
            <a:ext cx="1493520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a:pPr>
            <a:r>
              <a:rPr lang="en-US" sz="2667" dirty="0"/>
              <a:t>Navigate to </a:t>
            </a:r>
            <a:r>
              <a:rPr lang="en-US" sz="2667" dirty="0" smtClean="0">
                <a:hlinkClick r:id="rId3" tooltip="https://www.chef.io/chef/"/>
              </a:rPr>
              <a:t>https://www.chef.io</a:t>
            </a:r>
            <a:endParaRPr lang="en-US" sz="2667" dirty="0"/>
          </a:p>
          <a:p>
            <a:pPr marL="609585" indent="-609585">
              <a:buFont typeface="+mj-lt"/>
              <a:buAutoNum type="arabicPeriod"/>
            </a:pPr>
            <a:r>
              <a:rPr lang="en-US" sz="2667" dirty="0"/>
              <a:t>From the resulting window, click </a:t>
            </a:r>
            <a:r>
              <a:rPr lang="en-US" sz="2667" b="1" dirty="0"/>
              <a:t>Get Chef</a:t>
            </a:r>
            <a:r>
              <a:rPr lang="en-US" sz="2667" dirty="0" smtClean="0"/>
              <a:t>.</a:t>
            </a:r>
            <a:endParaRPr lang="en-US" sz="4267" dirty="0"/>
          </a:p>
          <a:p>
            <a:endParaRPr lang="en-US" sz="4267" dirty="0"/>
          </a:p>
        </p:txBody>
      </p:sp>
      <p:pic>
        <p:nvPicPr>
          <p:cNvPr id="7" name="Picture 6"/>
          <p:cNvPicPr>
            <a:picLocks noChangeAspect="1"/>
          </p:cNvPicPr>
          <p:nvPr/>
        </p:nvPicPr>
        <p:blipFill>
          <a:blip r:embed="rId4"/>
          <a:stretch>
            <a:fillRect/>
          </a:stretch>
        </p:blipFill>
        <p:spPr>
          <a:xfrm>
            <a:off x="9069202" y="1976994"/>
            <a:ext cx="6794500" cy="5981700"/>
          </a:xfrm>
          <a:prstGeom prst="rect">
            <a:avLst/>
          </a:prstGeom>
          <a:ln>
            <a:solidFill>
              <a:schemeClr val="accent1"/>
            </a:solidFill>
          </a:ln>
        </p:spPr>
      </p:pic>
    </p:spTree>
    <p:extLst>
      <p:ext uri="{BB962C8B-B14F-4D97-AF65-F5344CB8AC3E}">
        <p14:creationId xmlns:p14="http://schemas.microsoft.com/office/powerpoint/2010/main" val="196714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14</a:t>
            </a:fld>
            <a:endParaRPr lang="en-US" dirty="0"/>
          </a:p>
        </p:txBody>
      </p:sp>
      <p:sp>
        <p:nvSpPr>
          <p:cNvPr id="5" name="Text Placeholder 2"/>
          <p:cNvSpPr txBox="1">
            <a:spLocks/>
          </p:cNvSpPr>
          <p:nvPr/>
        </p:nvSpPr>
        <p:spPr bwMode="white">
          <a:xfrm>
            <a:off x="609601" y="1272989"/>
            <a:ext cx="6063574"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3"/>
            </a:pPr>
            <a:r>
              <a:rPr lang="en-US" sz="2667" dirty="0"/>
              <a:t>From the resulting window, click </a:t>
            </a:r>
            <a:r>
              <a:rPr lang="en-US" sz="2667" dirty="0" smtClean="0"/>
              <a:t>the Hosted Chef </a:t>
            </a:r>
            <a:r>
              <a:rPr lang="en-US" sz="2667" b="1" dirty="0" smtClean="0"/>
              <a:t>Sign Up </a:t>
            </a:r>
            <a:r>
              <a:rPr lang="en-US" sz="2667" dirty="0" smtClean="0"/>
              <a:t>button.</a:t>
            </a:r>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6873638" y="1759963"/>
            <a:ext cx="9079724" cy="6036451"/>
          </a:xfrm>
          <a:prstGeom prst="rect">
            <a:avLst/>
          </a:prstGeom>
          <a:ln>
            <a:solidFill>
              <a:schemeClr val="accent1"/>
            </a:solidFill>
          </a:ln>
        </p:spPr>
      </p:pic>
    </p:spTree>
    <p:extLst>
      <p:ext uri="{BB962C8B-B14F-4D97-AF65-F5344CB8AC3E}">
        <p14:creationId xmlns:p14="http://schemas.microsoft.com/office/powerpoint/2010/main" val="190483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15</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4"/>
            </a:pPr>
            <a:r>
              <a:rPr lang="en-US" sz="2667" dirty="0"/>
              <a:t>Fill out the form as indicated in this image using </a:t>
            </a:r>
            <a:r>
              <a:rPr lang="en-US" sz="2667" dirty="0" smtClean="0"/>
              <a:t>your name </a:t>
            </a:r>
            <a:r>
              <a:rPr lang="en-US" sz="2667" dirty="0"/>
              <a:t>and a valid email address and then click </a:t>
            </a:r>
            <a:r>
              <a:rPr lang="en-US" sz="2667" b="1" dirty="0"/>
              <a:t>Get Started</a:t>
            </a:r>
            <a:r>
              <a:rPr lang="en-US" sz="2667" dirty="0"/>
              <a:t>.</a:t>
            </a:r>
          </a:p>
          <a:p>
            <a:pPr marL="609585" indent="-609585">
              <a:buFont typeface="+mj-lt"/>
              <a:buAutoNum type="arabicPeriod" startAt="4"/>
            </a:pPr>
            <a:endParaRPr lang="en-US" sz="2667" dirty="0"/>
          </a:p>
          <a:p>
            <a:r>
              <a:rPr lang="en-US" sz="2667" b="1" dirty="0"/>
              <a:t>Note</a:t>
            </a:r>
            <a:r>
              <a:rPr lang="en-US" sz="2667" dirty="0"/>
              <a:t>: You should write down </a:t>
            </a:r>
            <a:r>
              <a:rPr lang="en-US" sz="2667" dirty="0" smtClean="0"/>
              <a:t>your new </a:t>
            </a:r>
            <a:r>
              <a:rPr lang="en-US" sz="2667" dirty="0"/>
              <a:t>user name and remember </a:t>
            </a:r>
            <a:r>
              <a:rPr lang="en-US" sz="2667" dirty="0" smtClean="0"/>
              <a:t>your password</a:t>
            </a:r>
            <a:r>
              <a:rPr lang="en-US" sz="2667" dirty="0"/>
              <a:t>.</a:t>
            </a:r>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8" name="Picture 7"/>
          <p:cNvPicPr>
            <a:picLocks noChangeAspect="1"/>
          </p:cNvPicPr>
          <p:nvPr/>
        </p:nvPicPr>
        <p:blipFill>
          <a:blip r:embed="rId3"/>
          <a:stretch>
            <a:fillRect/>
          </a:stretch>
        </p:blipFill>
        <p:spPr>
          <a:xfrm>
            <a:off x="7897805" y="1658091"/>
            <a:ext cx="7646995" cy="6397336"/>
          </a:xfrm>
          <a:prstGeom prst="rect">
            <a:avLst/>
          </a:prstGeom>
          <a:ln>
            <a:solidFill>
              <a:schemeClr val="accent1"/>
            </a:solidFill>
          </a:ln>
        </p:spPr>
      </p:pic>
    </p:spTree>
    <p:extLst>
      <p:ext uri="{BB962C8B-B14F-4D97-AF65-F5344CB8AC3E}">
        <p14:creationId xmlns:p14="http://schemas.microsoft.com/office/powerpoint/2010/main" val="22952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16</a:t>
            </a:fld>
            <a:endParaRPr lang="en-US" dirty="0"/>
          </a:p>
        </p:txBody>
      </p:sp>
      <p:sp>
        <p:nvSpPr>
          <p:cNvPr id="5" name="Text Placeholder 2"/>
          <p:cNvSpPr txBox="1">
            <a:spLocks/>
          </p:cNvSpPr>
          <p:nvPr/>
        </p:nvSpPr>
        <p:spPr bwMode="white">
          <a:xfrm>
            <a:off x="609600" y="1272989"/>
            <a:ext cx="6744511"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3733" b="1" dirty="0"/>
          </a:p>
          <a:p>
            <a:pPr marL="609585" indent="-609585">
              <a:buFont typeface="+mj-lt"/>
              <a:buAutoNum type="arabicPeriod" startAt="5"/>
            </a:pPr>
            <a:r>
              <a:rPr lang="en-US" sz="2667" dirty="0"/>
              <a:t>From the resulting page, click the </a:t>
            </a:r>
            <a:r>
              <a:rPr lang="en-US" sz="2667" b="1" dirty="0"/>
              <a:t>Create New Organization </a:t>
            </a:r>
            <a:r>
              <a:rPr lang="en-US" sz="2667" dirty="0"/>
              <a:t>button.</a:t>
            </a:r>
          </a:p>
          <a:p>
            <a:pPr marL="609585" indent="-609585">
              <a:buFont typeface="+mj-lt"/>
              <a:buAutoNum type="arabicPeriod" startAt="4"/>
            </a:pPr>
            <a:endParaRPr lang="en-US" sz="2667" dirty="0"/>
          </a:p>
          <a:p>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7596434" y="2136589"/>
            <a:ext cx="8625263" cy="4861936"/>
          </a:xfrm>
          <a:prstGeom prst="rect">
            <a:avLst/>
          </a:prstGeom>
          <a:ln>
            <a:solidFill>
              <a:schemeClr val="accent1"/>
            </a:solidFill>
          </a:ln>
        </p:spPr>
      </p:pic>
    </p:spTree>
    <p:extLst>
      <p:ext uri="{BB962C8B-B14F-4D97-AF65-F5344CB8AC3E}">
        <p14:creationId xmlns:p14="http://schemas.microsoft.com/office/powerpoint/2010/main" val="51703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422522"/>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17</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6"/>
            </a:pPr>
            <a:r>
              <a:rPr lang="en-US" sz="2667" dirty="0"/>
              <a:t>Fill out the resulting Create Organization form and then click </a:t>
            </a:r>
            <a:r>
              <a:rPr lang="en-US" sz="2667" b="1" dirty="0"/>
              <a:t>Create Organization</a:t>
            </a:r>
            <a:r>
              <a:rPr lang="en-US" sz="2667" dirty="0"/>
              <a:t>.</a:t>
            </a:r>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7" name="Picture 6"/>
          <p:cNvPicPr>
            <a:picLocks noChangeAspect="1"/>
          </p:cNvPicPr>
          <p:nvPr/>
        </p:nvPicPr>
        <p:blipFill>
          <a:blip r:embed="rId3"/>
          <a:stretch>
            <a:fillRect/>
          </a:stretch>
        </p:blipFill>
        <p:spPr>
          <a:xfrm>
            <a:off x="8153400" y="2703532"/>
            <a:ext cx="7391400" cy="4343400"/>
          </a:xfrm>
          <a:prstGeom prst="rect">
            <a:avLst/>
          </a:prstGeom>
          <a:ln>
            <a:solidFill>
              <a:schemeClr val="accent1"/>
            </a:solidFill>
          </a:ln>
        </p:spPr>
      </p:pic>
    </p:spTree>
    <p:extLst>
      <p:ext uri="{BB962C8B-B14F-4D97-AF65-F5344CB8AC3E}">
        <p14:creationId xmlns:p14="http://schemas.microsoft.com/office/powerpoint/2010/main" val="289624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18</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7"/>
            </a:pPr>
            <a:r>
              <a:rPr lang="en-US" sz="2667" dirty="0"/>
              <a:t>From the resulting page, click </a:t>
            </a:r>
            <a:r>
              <a:rPr lang="en-US" sz="2667" dirty="0" smtClean="0"/>
              <a:t>your new organization to highlight it and then click </a:t>
            </a:r>
            <a:r>
              <a:rPr lang="en-US" sz="2667" b="1" dirty="0" smtClean="0"/>
              <a:t>Starter Kit</a:t>
            </a:r>
            <a:r>
              <a:rPr lang="en-US" sz="2667" dirty="0" smtClean="0"/>
              <a:t>.</a:t>
            </a:r>
            <a:endParaRPr lang="en-US" sz="2667" dirty="0"/>
          </a:p>
          <a:p>
            <a:pPr marL="609585" indent="-609585">
              <a:buFont typeface="+mj-lt"/>
              <a:buAutoNum type="arabicPeriod" startAt="7"/>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sp>
        <p:nvSpPr>
          <p:cNvPr id="7" name="Oval 6"/>
          <p:cNvSpPr/>
          <p:nvPr/>
        </p:nvSpPr>
        <p:spPr bwMode="auto">
          <a:xfrm>
            <a:off x="10181113" y="6175171"/>
            <a:ext cx="1710047" cy="1108363"/>
          </a:xfrm>
          <a:prstGeom prst="ellipse">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grpSp>
        <p:nvGrpSpPr>
          <p:cNvPr id="14" name="Group 13"/>
          <p:cNvGrpSpPr/>
          <p:nvPr/>
        </p:nvGrpSpPr>
        <p:grpSpPr>
          <a:xfrm>
            <a:off x="7761402" y="1884219"/>
            <a:ext cx="7538311" cy="5119696"/>
            <a:chOff x="8341262" y="1884219"/>
            <a:chExt cx="6958451" cy="4725880"/>
          </a:xfrm>
        </p:grpSpPr>
        <p:pic>
          <p:nvPicPr>
            <p:cNvPr id="12" name="Picture 11"/>
            <p:cNvPicPr>
              <a:picLocks noChangeAspect="1"/>
            </p:cNvPicPr>
            <p:nvPr/>
          </p:nvPicPr>
          <p:blipFill>
            <a:blip r:embed="rId3"/>
            <a:stretch>
              <a:fillRect/>
            </a:stretch>
          </p:blipFill>
          <p:spPr>
            <a:xfrm>
              <a:off x="8341262" y="1884219"/>
              <a:ext cx="6958451" cy="4725880"/>
            </a:xfrm>
            <a:prstGeom prst="rect">
              <a:avLst/>
            </a:prstGeom>
            <a:ln>
              <a:solidFill>
                <a:schemeClr val="accent1"/>
              </a:solidFill>
            </a:ln>
          </p:spPr>
        </p:pic>
        <p:pic>
          <p:nvPicPr>
            <p:cNvPr id="13" name="Picture 12"/>
            <p:cNvPicPr>
              <a:picLocks noChangeAspect="1"/>
            </p:cNvPicPr>
            <p:nvPr/>
          </p:nvPicPr>
          <p:blipFill>
            <a:blip r:embed="rId4"/>
            <a:stretch>
              <a:fillRect/>
            </a:stretch>
          </p:blipFill>
          <p:spPr>
            <a:xfrm>
              <a:off x="12179975" y="4685309"/>
              <a:ext cx="2506033" cy="1734946"/>
            </a:xfrm>
            <a:prstGeom prst="rect">
              <a:avLst/>
            </a:prstGeom>
          </p:spPr>
        </p:pic>
      </p:grpSp>
    </p:spTree>
    <p:extLst>
      <p:ext uri="{BB962C8B-B14F-4D97-AF65-F5344CB8AC3E}">
        <p14:creationId xmlns:p14="http://schemas.microsoft.com/office/powerpoint/2010/main" val="337218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19</a:t>
            </a:fld>
            <a:endParaRPr lang="en-US" dirty="0"/>
          </a:p>
        </p:txBody>
      </p:sp>
      <p:sp>
        <p:nvSpPr>
          <p:cNvPr id="5"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8"/>
            </a:pPr>
            <a:r>
              <a:rPr lang="en-US" sz="2667" dirty="0" smtClean="0"/>
              <a:t>From the resulting window, click the </a:t>
            </a:r>
            <a:r>
              <a:rPr lang="en-US" sz="2667" b="1" dirty="0" smtClean="0"/>
              <a:t>Download</a:t>
            </a:r>
            <a:r>
              <a:rPr lang="en-US" sz="2667" dirty="0" smtClean="0"/>
              <a:t> </a:t>
            </a:r>
            <a:r>
              <a:rPr lang="en-US" sz="2667" b="1" dirty="0" smtClean="0"/>
              <a:t>Starter Kit </a:t>
            </a:r>
            <a:r>
              <a:rPr lang="en-US" sz="2667" dirty="0" smtClean="0"/>
              <a:t>button.</a:t>
            </a:r>
            <a:endParaRPr lang="en-US" sz="2667" dirty="0"/>
          </a:p>
          <a:p>
            <a:pPr marL="609585" indent="-609585">
              <a:buFont typeface="+mj-lt"/>
              <a:buAutoNum type="arabicPeriod" startAt="8"/>
            </a:pPr>
            <a:r>
              <a:rPr lang="en-US" sz="2667" dirty="0" smtClean="0"/>
              <a:t>Click the </a:t>
            </a:r>
            <a:r>
              <a:rPr lang="en-US" sz="2667" b="1" dirty="0" smtClean="0"/>
              <a:t>Proceed</a:t>
            </a:r>
            <a:r>
              <a:rPr lang="en-US" sz="2667" dirty="0" smtClean="0"/>
              <a:t> button when prompted.</a:t>
            </a:r>
            <a:endParaRPr lang="en-US" sz="2533"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8272784" y="1430129"/>
            <a:ext cx="6890589" cy="4405055"/>
          </a:xfrm>
          <a:prstGeom prst="rect">
            <a:avLst/>
          </a:prstGeom>
          <a:ln>
            <a:solidFill>
              <a:schemeClr val="accent1"/>
            </a:solidFill>
          </a:ln>
        </p:spPr>
      </p:pic>
      <p:pic>
        <p:nvPicPr>
          <p:cNvPr id="7" name="Picture 6"/>
          <p:cNvPicPr>
            <a:picLocks noChangeAspect="1"/>
          </p:cNvPicPr>
          <p:nvPr/>
        </p:nvPicPr>
        <p:blipFill>
          <a:blip r:embed="rId4"/>
          <a:stretch>
            <a:fillRect/>
          </a:stretch>
        </p:blipFill>
        <p:spPr>
          <a:xfrm>
            <a:off x="8987690" y="6084492"/>
            <a:ext cx="6086475" cy="1943100"/>
          </a:xfrm>
          <a:prstGeom prst="rect">
            <a:avLst/>
          </a:prstGeom>
          <a:ln>
            <a:solidFill>
              <a:schemeClr val="accent1"/>
            </a:solidFill>
          </a:ln>
        </p:spPr>
      </p:pic>
    </p:spTree>
    <p:extLst>
      <p:ext uri="{BB962C8B-B14F-4D97-AF65-F5344CB8AC3E}">
        <p14:creationId xmlns:p14="http://schemas.microsoft.com/office/powerpoint/2010/main" val="165644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sz="3200" dirty="0" smtClean="0"/>
              <a:t>Connect your local </a:t>
            </a:r>
            <a:r>
              <a:rPr lang="en-US" sz="3200" dirty="0"/>
              <a:t>workstation (laptop) to a Chef </a:t>
            </a:r>
            <a:r>
              <a:rPr lang="en-US" sz="3200" dirty="0" smtClean="0"/>
              <a:t>Server</a:t>
            </a:r>
          </a:p>
          <a:p>
            <a:pPr marL="918610" lvl="1" indent="-609585">
              <a:buFont typeface="Wingdings" panose="05000000000000000000" pitchFamily="2" charset="2"/>
              <a:buChar char="Ø"/>
            </a:pPr>
            <a:r>
              <a:rPr lang="en-US" sz="3200" dirty="0" smtClean="0"/>
              <a:t>Upload </a:t>
            </a:r>
            <a:r>
              <a:rPr lang="en-US" sz="3200" dirty="0"/>
              <a:t>cookbooks to a Chef </a:t>
            </a:r>
            <a:r>
              <a:rPr lang="en-US" sz="3200" dirty="0" smtClean="0"/>
              <a:t>Server</a:t>
            </a:r>
          </a:p>
          <a:p>
            <a:pPr marL="918610" lvl="1" indent="-609585">
              <a:buFont typeface="Wingdings" panose="05000000000000000000" pitchFamily="2" charset="2"/>
              <a:buChar char="Ø"/>
            </a:pPr>
            <a:r>
              <a:rPr lang="en-US" sz="3200" dirty="0" smtClean="0"/>
              <a:t>Bootstrap </a:t>
            </a:r>
            <a:r>
              <a:rPr lang="en-US" sz="3200" dirty="0"/>
              <a:t>a </a:t>
            </a:r>
            <a:r>
              <a:rPr lang="en-US" sz="3200" dirty="0" smtClean="0"/>
              <a:t>node</a:t>
            </a:r>
          </a:p>
          <a:p>
            <a:pPr marL="918610" lvl="1" indent="-609585">
              <a:buFont typeface="Wingdings" panose="05000000000000000000" pitchFamily="2" charset="2"/>
              <a:buChar char="Ø"/>
            </a:pPr>
            <a:r>
              <a:rPr lang="en-US" sz="3200" dirty="0" smtClean="0"/>
              <a:t>Manage </a:t>
            </a:r>
            <a:r>
              <a:rPr lang="en-US" sz="3200" dirty="0"/>
              <a:t>a node via a Chef </a:t>
            </a:r>
            <a:r>
              <a:rPr lang="en-US" sz="3200" dirty="0" smtClean="0"/>
              <a:t>Server</a:t>
            </a:r>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404840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20</a:t>
            </a:fld>
            <a:endParaRPr lang="en-US" dirty="0"/>
          </a:p>
        </p:txBody>
      </p:sp>
      <p:sp>
        <p:nvSpPr>
          <p:cNvPr id="5"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b="1" dirty="0" smtClean="0"/>
              <a:t>Steps</a:t>
            </a:r>
            <a:r>
              <a:rPr lang="en-US" sz="3733" b="1" dirty="0"/>
              <a:t/>
            </a:r>
            <a:br>
              <a:rPr lang="en-US" sz="3733" b="1" dirty="0"/>
            </a:br>
            <a:endParaRPr lang="en-US" sz="2667" dirty="0"/>
          </a:p>
          <a:p>
            <a:pPr marL="609585" indent="-609585">
              <a:buFont typeface="+mj-lt"/>
              <a:buAutoNum type="arabicPeriod" startAt="10"/>
            </a:pPr>
            <a:r>
              <a:rPr lang="en-US" sz="2667" dirty="0" smtClean="0"/>
              <a:t>Open the downloaded zip file and copy chef-repo folder that's contained in the zip file.</a:t>
            </a:r>
          </a:p>
          <a:p>
            <a:pPr marL="609585" indent="-609585">
              <a:buFont typeface="+mj-lt"/>
              <a:buAutoNum type="arabicPeriod" startAt="10"/>
            </a:pPr>
            <a:r>
              <a:rPr lang="en-US" sz="2667" dirty="0" smtClean="0"/>
              <a:t>Paste the </a:t>
            </a:r>
            <a:r>
              <a:rPr lang="en-US" sz="2400" dirty="0"/>
              <a:t>chef-repo </a:t>
            </a:r>
            <a:r>
              <a:rPr lang="en-US" sz="2400" dirty="0" smtClean="0"/>
              <a:t>folder to a location on your laptop, such as your home directory.</a:t>
            </a:r>
          </a:p>
          <a:p>
            <a:pPr marL="609585" indent="-609585">
              <a:buFont typeface="+mj-lt"/>
              <a:buAutoNum type="arabicPeriod" startAt="10"/>
            </a:pPr>
            <a:endParaRPr lang="en-US" sz="2400" dirty="0"/>
          </a:p>
          <a:p>
            <a:r>
              <a:rPr lang="en-US" sz="2400" b="1" dirty="0" smtClean="0"/>
              <a:t>Note</a:t>
            </a:r>
            <a:r>
              <a:rPr lang="en-US" sz="2400" dirty="0" smtClean="0"/>
              <a:t>: Ensure that the </a:t>
            </a:r>
            <a:r>
              <a:rPr lang="en-US" sz="2400" dirty="0"/>
              <a:t>path </a:t>
            </a:r>
            <a:r>
              <a:rPr lang="en-US" sz="2400" dirty="0" smtClean="0"/>
              <a:t>to the chef-repo does not have a </a:t>
            </a:r>
            <a:r>
              <a:rPr lang="en-US" sz="2400" dirty="0"/>
              <a:t>space in </a:t>
            </a:r>
            <a:r>
              <a:rPr lang="en-US" sz="2400" dirty="0" smtClean="0"/>
              <a:t>it. Examples:</a:t>
            </a:r>
          </a:p>
          <a:p>
            <a:endParaRPr lang="en-US" sz="2400" dirty="0"/>
          </a:p>
          <a:p>
            <a:r>
              <a:rPr lang="en-US" sz="2400" dirty="0" smtClean="0"/>
              <a:t>Mac:  /home/</a:t>
            </a:r>
            <a:r>
              <a:rPr lang="en-US" sz="2400" i="1" dirty="0" smtClean="0"/>
              <a:t>username</a:t>
            </a:r>
            <a:r>
              <a:rPr lang="en-US" sz="2400" dirty="0" smtClean="0"/>
              <a:t>/chef-repo    </a:t>
            </a:r>
          </a:p>
          <a:p>
            <a:endParaRPr lang="en-US" sz="2400" dirty="0"/>
          </a:p>
          <a:p>
            <a:r>
              <a:rPr lang="en-US" sz="2533" dirty="0" smtClean="0"/>
              <a:t>Windows: C</a:t>
            </a:r>
            <a:r>
              <a:rPr lang="en-US" sz="2533" dirty="0"/>
              <a:t>:\</a:t>
            </a:r>
            <a:r>
              <a:rPr lang="en-US" sz="2533" dirty="0" smtClean="0"/>
              <a:t>Users\</a:t>
            </a:r>
            <a:r>
              <a:rPr lang="en-US" sz="2533" i="1" dirty="0" smtClean="0"/>
              <a:t>username</a:t>
            </a:r>
            <a:r>
              <a:rPr lang="en-US" sz="2533" dirty="0" smtClean="0"/>
              <a:t>\chef-repo</a:t>
            </a:r>
            <a:endParaRPr lang="en-US" sz="2533"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13" name="Picture 12"/>
          <p:cNvPicPr>
            <a:picLocks noChangeAspect="1"/>
          </p:cNvPicPr>
          <p:nvPr/>
        </p:nvPicPr>
        <p:blipFill>
          <a:blip r:embed="rId3"/>
          <a:stretch>
            <a:fillRect/>
          </a:stretch>
        </p:blipFill>
        <p:spPr>
          <a:xfrm>
            <a:off x="9654432" y="2798978"/>
            <a:ext cx="5454960" cy="1889754"/>
          </a:xfrm>
          <a:prstGeom prst="rect">
            <a:avLst/>
          </a:prstGeom>
          <a:ln>
            <a:solidFill>
              <a:schemeClr val="accent1"/>
            </a:solidFill>
          </a:ln>
        </p:spPr>
      </p:pic>
    </p:spTree>
    <p:extLst>
      <p:ext uri="{BB962C8B-B14F-4D97-AF65-F5344CB8AC3E}">
        <p14:creationId xmlns:p14="http://schemas.microsoft.com/office/powerpoint/2010/main" val="299629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GE</a:t>
            </a:r>
            <a:r>
              <a:rPr lang="en-US" dirty="0"/>
              <a:t>: Download a Repository</a:t>
            </a:r>
          </a:p>
        </p:txBody>
      </p:sp>
      <p:sp>
        <p:nvSpPr>
          <p:cNvPr id="5" name="Subtitle 4"/>
          <p:cNvSpPr>
            <a:spLocks noGrp="1"/>
          </p:cNvSpPr>
          <p:nvPr>
            <p:ph type="subTitle" idx="1"/>
          </p:nvPr>
        </p:nvSpPr>
        <p:spPr>
          <a:xfrm>
            <a:off x="3013753" y="3506117"/>
            <a:ext cx="10974132" cy="3768905"/>
          </a:xfrm>
        </p:spPr>
        <p:txBody>
          <a:bodyPr/>
          <a:lstStyle/>
          <a:p>
            <a:r>
              <a:rPr lang="en-US" dirty="0" smtClean="0"/>
              <a:t>A repository containing a similar copy of the work you did previously in this course can be downloaded from here:</a:t>
            </a:r>
            <a:endParaRPr lang="en-US" dirty="0"/>
          </a:p>
        </p:txBody>
      </p:sp>
      <p:sp>
        <p:nvSpPr>
          <p:cNvPr id="6" name="Content Placeholder 5"/>
          <p:cNvSpPr>
            <a:spLocks noGrp="1"/>
          </p:cNvSpPr>
          <p:nvPr>
            <p:ph sz="quarter" idx="4294967295"/>
          </p:nvPr>
        </p:nvSpPr>
        <p:spPr>
          <a:xfrm>
            <a:off x="1426410" y="5870208"/>
            <a:ext cx="13403179" cy="1130967"/>
          </a:xfrm>
        </p:spPr>
        <p:txBody>
          <a:bodyPr>
            <a:noAutofit/>
          </a:bodyPr>
          <a:lstStyle/>
          <a:p>
            <a:r>
              <a:rPr lang="en-US" sz="4000" dirty="0">
                <a:hlinkClick r:id="rId3"/>
              </a:rPr>
              <a:t>https://</a:t>
            </a:r>
            <a:r>
              <a:rPr lang="en-US" sz="4000" dirty="0" smtClean="0">
                <a:hlinkClick r:id="rId3"/>
              </a:rPr>
              <a:t>github.com/chef-training/chefdk-fundamentals-repo</a:t>
            </a:r>
            <a:endParaRPr lang="en-US" sz="4000" dirty="0" smtClean="0"/>
          </a:p>
          <a:p>
            <a:endParaRPr lang="en-US" sz="4000" dirty="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21</a:t>
            </a:fld>
            <a:endParaRPr lang="en-US" dirty="0"/>
          </a:p>
        </p:txBody>
      </p:sp>
      <p:sp>
        <p:nvSpPr>
          <p:cNvPr id="7" name="TextBox 6"/>
          <p:cNvSpPr txBox="1"/>
          <p:nvPr/>
        </p:nvSpPr>
        <p:spPr bwMode="white">
          <a:xfrm>
            <a:off x="16651111" y="2492079"/>
            <a:ext cx="5660488" cy="1107996"/>
          </a:xfrm>
          <a:prstGeom prst="rect">
            <a:avLst/>
          </a:prstGeom>
        </p:spPr>
        <p:txBody>
          <a:bodyPr vert="horz" wrap="square" lIns="91440" tIns="91440" rIns="91440" bIns="91440" rtlCol="0">
            <a:noAutofit/>
          </a:bodyPr>
          <a:lstStyle/>
          <a:p>
            <a:r>
              <a:rPr lang="en-US" sz="6000" dirty="0" smtClean="0">
                <a:solidFill>
                  <a:srgbClr val="FF0000"/>
                </a:solidFill>
              </a:rPr>
              <a:t>This process is too messy</a:t>
            </a:r>
            <a:endParaRPr lang="en-US" sz="6000" dirty="0" smtClean="0">
              <a:solidFill>
                <a:srgbClr val="FF0000"/>
              </a:solidFill>
            </a:endParaRPr>
          </a:p>
        </p:txBody>
      </p:sp>
    </p:spTree>
    <p:extLst>
      <p:ext uri="{BB962C8B-B14F-4D97-AF65-F5344CB8AC3E}">
        <p14:creationId xmlns:p14="http://schemas.microsoft.com/office/powerpoint/2010/main" val="2916034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Download </a:t>
            </a:r>
            <a:r>
              <a:rPr lang="en-US" dirty="0" smtClean="0"/>
              <a:t>the Repository</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22</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p:cNvPicPr>
            <a:picLocks noChangeAspect="1"/>
          </p:cNvPicPr>
          <p:nvPr/>
        </p:nvPicPr>
        <p:blipFill>
          <a:blip r:embed="rId3"/>
          <a:stretch>
            <a:fillRect/>
          </a:stretch>
        </p:blipFill>
        <p:spPr>
          <a:xfrm>
            <a:off x="1915729" y="1269157"/>
            <a:ext cx="12424543" cy="6492609"/>
          </a:xfrm>
          <a:prstGeom prst="rect">
            <a:avLst/>
          </a:prstGeom>
          <a:ln>
            <a:solidFill>
              <a:schemeClr val="accent1"/>
            </a:solidFill>
          </a:ln>
        </p:spPr>
      </p:pic>
    </p:spTree>
    <p:extLst>
      <p:ext uri="{BB962C8B-B14F-4D97-AF65-F5344CB8AC3E}">
        <p14:creationId xmlns:p14="http://schemas.microsoft.com/office/powerpoint/2010/main" val="4121745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a:t>
            </a:r>
            <a:r>
              <a:rPr lang="en-US" dirty="0" smtClean="0"/>
              <a:t>Paste the cookbooks Folder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23</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3"/>
          <a:stretch>
            <a:fillRect/>
          </a:stretch>
        </p:blipFill>
        <p:spPr>
          <a:xfrm>
            <a:off x="9810463" y="5106332"/>
            <a:ext cx="5819458" cy="2963788"/>
          </a:xfrm>
          <a:prstGeom prst="rect">
            <a:avLst/>
          </a:prstGeom>
          <a:ln>
            <a:solidFill>
              <a:schemeClr val="accent1"/>
            </a:solidFill>
          </a:ln>
        </p:spPr>
      </p:pic>
      <p:sp>
        <p:nvSpPr>
          <p:cNvPr id="8" name="Text Placeholder 4"/>
          <p:cNvSpPr>
            <a:spLocks noGrp="1"/>
          </p:cNvSpPr>
          <p:nvPr>
            <p:ph type="body" sz="quarter" idx="12"/>
          </p:nvPr>
        </p:nvSpPr>
        <p:spPr>
          <a:xfrm>
            <a:off x="11340355" y="5031750"/>
            <a:ext cx="2336030" cy="69430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lgn="ctr"/>
            <a:r>
              <a:rPr lang="en-US" sz="3200" dirty="0" smtClean="0"/>
              <a:t>chef-repo</a:t>
            </a:r>
            <a:endParaRPr lang="en-US" sz="3200" dirty="0"/>
          </a:p>
        </p:txBody>
      </p:sp>
      <p:sp>
        <p:nvSpPr>
          <p:cNvPr id="9"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smtClean="0"/>
          </a:p>
          <a:p>
            <a:r>
              <a:rPr lang="en-US" sz="3733" b="1" dirty="0" smtClean="0"/>
              <a:t>Steps</a:t>
            </a:r>
            <a:r>
              <a:rPr lang="en-US" sz="3733" b="1" dirty="0"/>
              <a:t/>
            </a:r>
            <a:br>
              <a:rPr lang="en-US" sz="3733" b="1" dirty="0"/>
            </a:br>
            <a:endParaRPr lang="en-US" sz="2667" dirty="0"/>
          </a:p>
          <a:p>
            <a:pPr marL="457200" indent="-457200">
              <a:buFont typeface="Arial" panose="020B0604020202020204" pitchFamily="34" charset="0"/>
              <a:buChar char="•"/>
            </a:pPr>
            <a:r>
              <a:rPr lang="en-US" sz="2667" dirty="0" smtClean="0"/>
              <a:t>Open the </a:t>
            </a:r>
            <a:r>
              <a:rPr lang="en-US" sz="2667" dirty="0"/>
              <a:t>downloaded chefdk-fundamentals-repo-master zip </a:t>
            </a:r>
            <a:r>
              <a:rPr lang="en-US" sz="2667" dirty="0" smtClean="0"/>
              <a:t>file and then copy </a:t>
            </a:r>
            <a:r>
              <a:rPr lang="en-US" sz="2667" b="1" dirty="0" smtClean="0"/>
              <a:t>only</a:t>
            </a:r>
            <a:r>
              <a:rPr lang="en-US" sz="2667" dirty="0" smtClean="0"/>
              <a:t> the  </a:t>
            </a:r>
            <a:r>
              <a:rPr lang="en-US" sz="2667" b="1" dirty="0" smtClean="0"/>
              <a:t>cookbooks</a:t>
            </a:r>
            <a:r>
              <a:rPr lang="en-US" sz="2667" dirty="0" smtClean="0"/>
              <a:t> folder that's contained in the zip file.</a:t>
            </a:r>
          </a:p>
          <a:p>
            <a:pPr marL="457200" indent="-457200">
              <a:buFont typeface="Arial" panose="020B0604020202020204" pitchFamily="34" charset="0"/>
              <a:buChar char="•"/>
            </a:pPr>
            <a:r>
              <a:rPr lang="en-US" sz="2667" dirty="0" smtClean="0"/>
              <a:t>Replace the </a:t>
            </a:r>
            <a:r>
              <a:rPr lang="en-US" sz="2400" b="1" dirty="0" smtClean="0"/>
              <a:t>cookbooks</a:t>
            </a:r>
            <a:r>
              <a:rPr lang="en-US" sz="2400" dirty="0" smtClean="0"/>
              <a:t> </a:t>
            </a:r>
            <a:r>
              <a:rPr lang="en-US" sz="2400" dirty="0"/>
              <a:t>folder </a:t>
            </a:r>
            <a:r>
              <a:rPr lang="en-US" sz="2400" dirty="0" smtClean="0"/>
              <a:t>that's in your chef-repo folder with the copied cookbooks folder.</a:t>
            </a:r>
            <a:endParaRPr lang="en-US" sz="2400"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5" name="Picture 4"/>
          <p:cNvPicPr>
            <a:picLocks noChangeAspect="1"/>
          </p:cNvPicPr>
          <p:nvPr/>
        </p:nvPicPr>
        <p:blipFill>
          <a:blip r:embed="rId4"/>
          <a:stretch>
            <a:fillRect/>
          </a:stretch>
        </p:blipFill>
        <p:spPr>
          <a:xfrm>
            <a:off x="9788288" y="1133855"/>
            <a:ext cx="5231218" cy="3473445"/>
          </a:xfrm>
          <a:prstGeom prst="rect">
            <a:avLst/>
          </a:prstGeom>
          <a:ln>
            <a:solidFill>
              <a:schemeClr val="accent1"/>
            </a:solidFill>
          </a:ln>
        </p:spPr>
      </p:pic>
    </p:spTree>
    <p:extLst>
      <p:ext uri="{BB962C8B-B14F-4D97-AF65-F5344CB8AC3E}">
        <p14:creationId xmlns:p14="http://schemas.microsoft.com/office/powerpoint/2010/main" val="197698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234772"/>
          </a:xfrm>
        </p:spPr>
        <p:txBody>
          <a:bodyPr/>
          <a:lstStyle/>
          <a:p>
            <a:endParaRPr lang="en-US" dirty="0"/>
          </a:p>
        </p:txBody>
      </p:sp>
      <p:sp>
        <p:nvSpPr>
          <p:cNvPr id="3" name="Title 2"/>
          <p:cNvSpPr>
            <a:spLocks noGrp="1"/>
          </p:cNvSpPr>
          <p:nvPr>
            <p:ph type="title"/>
          </p:nvPr>
        </p:nvSpPr>
        <p:spPr/>
        <p:txBody>
          <a:bodyPr/>
          <a:lstStyle/>
          <a:p>
            <a:r>
              <a:rPr lang="en-US" dirty="0" smtClean="0"/>
              <a:t>GE: Navigate to the chef-repo </a:t>
            </a:r>
            <a:endParaRPr lang="en-US" dirty="0"/>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80259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knife</a:t>
            </a:r>
            <a:endParaRPr lang="en-US" dirty="0"/>
          </a:p>
        </p:txBody>
      </p:sp>
      <p:sp>
        <p:nvSpPr>
          <p:cNvPr id="3" name="Subtitle 2"/>
          <p:cNvSpPr>
            <a:spLocks noGrp="1"/>
          </p:cNvSpPr>
          <p:nvPr>
            <p:ph type="subTitle" idx="1"/>
          </p:nvPr>
        </p:nvSpPr>
        <p:spPr>
          <a:xfrm>
            <a:off x="3013753" y="3506118"/>
            <a:ext cx="10974132" cy="4276010"/>
          </a:xfrm>
        </p:spPr>
        <p:txBody>
          <a:bodyPr/>
          <a:lstStyle/>
          <a:p>
            <a:r>
              <a:rPr lang="en-US" dirty="0"/>
              <a:t>knife is a command-line tool that provides an interface between a local chef-repo and the Chef </a:t>
            </a:r>
            <a:r>
              <a:rPr lang="en-US" dirty="0" smtClean="0"/>
              <a:t>Server</a:t>
            </a:r>
            <a:r>
              <a:rPr lang="en-US" dirty="0"/>
              <a:t>. </a:t>
            </a:r>
            <a:endParaRPr lang="en-US" dirty="0" smtClean="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99613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Available subcommands: (for details, knife SUB-COMMAND --help)</a:t>
            </a:r>
          </a:p>
          <a:p>
            <a:endParaRPr lang="en-US" dirty="0"/>
          </a:p>
          <a:p>
            <a:r>
              <a:rPr lang="en-US" dirty="0"/>
              <a:t>** BOOTSTRAP COMMANDS **</a:t>
            </a:r>
          </a:p>
          <a:p>
            <a:r>
              <a:rPr lang="en-US" dirty="0"/>
              <a:t>knife bootstrap FQDN (options)</a:t>
            </a:r>
          </a:p>
          <a:p>
            <a:r>
              <a:rPr lang="en-US" dirty="0"/>
              <a:t>knife bootstrap windows </a:t>
            </a:r>
            <a:r>
              <a:rPr lang="en-US" dirty="0" err="1"/>
              <a:t>ssh</a:t>
            </a:r>
            <a:r>
              <a:rPr lang="en-US" dirty="0"/>
              <a:t> FQDN (options)</a:t>
            </a:r>
          </a:p>
          <a:p>
            <a:r>
              <a:rPr lang="en-US" dirty="0"/>
              <a:t>knife bootstrap windows </a:t>
            </a:r>
            <a:r>
              <a:rPr lang="en-US" dirty="0" err="1"/>
              <a:t>winrm</a:t>
            </a:r>
            <a:r>
              <a:rPr lang="en-US" dirty="0"/>
              <a:t> FQDN (options)</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r>
              <a:rPr lang="en-US" dirty="0" smtClean="0"/>
              <a:t>)</a:t>
            </a:r>
            <a:endParaRPr lang="en-US" dirty="0"/>
          </a:p>
        </p:txBody>
      </p:sp>
      <p:sp>
        <p:nvSpPr>
          <p:cNvPr id="3" name="Title 2"/>
          <p:cNvSpPr>
            <a:spLocks noGrp="1"/>
          </p:cNvSpPr>
          <p:nvPr>
            <p:ph type="title"/>
          </p:nvPr>
        </p:nvSpPr>
        <p:spPr/>
        <p:txBody>
          <a:bodyPr/>
          <a:lstStyle/>
          <a:p>
            <a:r>
              <a:rPr lang="en-US" dirty="0" smtClean="0"/>
              <a:t>GE</a:t>
            </a:r>
            <a:r>
              <a:rPr lang="en-US" dirty="0"/>
              <a:t>: knife --help</a:t>
            </a:r>
          </a:p>
        </p:txBody>
      </p:sp>
      <p:sp>
        <p:nvSpPr>
          <p:cNvPr id="4" name="Text Placeholder 3"/>
          <p:cNvSpPr>
            <a:spLocks noGrp="1"/>
          </p:cNvSpPr>
          <p:nvPr>
            <p:ph type="body" sz="quarter" idx="11"/>
          </p:nvPr>
        </p:nvSpPr>
        <p:spPr/>
        <p:txBody>
          <a:bodyPr/>
          <a:lstStyle/>
          <a:p>
            <a:r>
              <a:rPr lang="en-US" dirty="0" smtClean="0"/>
              <a:t>$ knife --help</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410301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smtClean="0"/>
              <a:t>Available </a:t>
            </a:r>
            <a:r>
              <a:rPr lang="en-US" dirty="0"/>
              <a:t>client subcommands: (for details, knife SUB-COMMAND --help)</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p>
          <a:p>
            <a:r>
              <a:rPr lang="en-US" dirty="0"/>
              <a:t>knife client list (options)</a:t>
            </a:r>
          </a:p>
          <a:p>
            <a:r>
              <a:rPr lang="en-US" dirty="0"/>
              <a:t>knife client reregister CLIENT (options)</a:t>
            </a:r>
          </a:p>
          <a:p>
            <a:r>
              <a:rPr lang="en-US" dirty="0"/>
              <a:t>knife client show CLIENT (options)</a:t>
            </a:r>
          </a:p>
        </p:txBody>
      </p:sp>
      <p:sp>
        <p:nvSpPr>
          <p:cNvPr id="3" name="Title 2"/>
          <p:cNvSpPr>
            <a:spLocks noGrp="1"/>
          </p:cNvSpPr>
          <p:nvPr>
            <p:ph type="title"/>
          </p:nvPr>
        </p:nvSpPr>
        <p:spPr/>
        <p:txBody>
          <a:bodyPr/>
          <a:lstStyle/>
          <a:p>
            <a:r>
              <a:rPr lang="en-US" dirty="0"/>
              <a:t>GE: knife client --help</a:t>
            </a:r>
          </a:p>
        </p:txBody>
      </p:sp>
      <p:sp>
        <p:nvSpPr>
          <p:cNvPr id="4" name="Text Placeholder 3"/>
          <p:cNvSpPr>
            <a:spLocks noGrp="1"/>
          </p:cNvSpPr>
          <p:nvPr>
            <p:ph type="body" sz="quarter" idx="11"/>
          </p:nvPr>
        </p:nvSpPr>
        <p:spPr/>
        <p:txBody>
          <a:bodyPr/>
          <a:lstStyle/>
          <a:p>
            <a:r>
              <a:rPr lang="en-US" dirty="0" smtClean="0"/>
              <a:t>$ knife client --help</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27</a:t>
            </a:fld>
            <a:endParaRPr lang="en-US" dirty="0"/>
          </a:p>
        </p:txBody>
      </p:sp>
      <p:sp>
        <p:nvSpPr>
          <p:cNvPr id="9" name="Rectangle 8"/>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184234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96507"/>
            <a:ext cx="14423693" cy="2450591"/>
          </a:xfrm>
        </p:spPr>
        <p:txBody>
          <a:bodyPr/>
          <a:lstStyle/>
          <a:p>
            <a:r>
              <a:rPr lang="en-US" dirty="0" smtClean="0"/>
              <a:t>ORGNAME-validator</a:t>
            </a:r>
          </a:p>
        </p:txBody>
      </p:sp>
      <p:sp>
        <p:nvSpPr>
          <p:cNvPr id="3" name="Title 2"/>
          <p:cNvSpPr>
            <a:spLocks noGrp="1"/>
          </p:cNvSpPr>
          <p:nvPr>
            <p:ph type="title"/>
          </p:nvPr>
        </p:nvSpPr>
        <p:spPr/>
        <p:txBody>
          <a:bodyPr/>
          <a:lstStyle/>
          <a:p>
            <a:r>
              <a:rPr lang="en-US" dirty="0"/>
              <a:t>GE: knife client </a:t>
            </a:r>
            <a:r>
              <a:rPr lang="en-US" dirty="0" smtClean="0"/>
              <a:t>list</a:t>
            </a:r>
            <a:endParaRPr lang="en-US" dirty="0"/>
          </a:p>
        </p:txBody>
      </p:sp>
      <p:sp>
        <p:nvSpPr>
          <p:cNvPr id="4" name="Text Placeholder 3"/>
          <p:cNvSpPr>
            <a:spLocks noGrp="1"/>
          </p:cNvSpPr>
          <p:nvPr>
            <p:ph type="body" sz="quarter" idx="11"/>
          </p:nvPr>
        </p:nvSpPr>
        <p:spPr/>
        <p:txBody>
          <a:bodyPr/>
          <a:lstStyle/>
          <a:p>
            <a:r>
              <a:rPr lang="en-US" dirty="0" smtClean="0"/>
              <a:t>$ knife client list</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84193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q"/>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50427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Web Servers?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Create a Hosted </a:t>
            </a:r>
            <a:r>
              <a:rPr lang="en-US" dirty="0"/>
              <a:t>Chef </a:t>
            </a:r>
            <a:r>
              <a:rPr lang="en-US" dirty="0" smtClean="0"/>
              <a:t>Account</a:t>
            </a:r>
            <a:endParaRPr lang="en-US" dirty="0"/>
          </a:p>
          <a:p>
            <a:pPr marL="380990" indent="-380990">
              <a:buFont typeface="Wingdings" charset="2"/>
              <a:buChar char="q"/>
            </a:pPr>
            <a:r>
              <a:rPr lang="en-US" dirty="0" smtClean="0"/>
              <a:t>Upload 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8" name="Footer Placeholder 7"/>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820182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509601"/>
          </a:xfrm>
        </p:spPr>
        <p:txBody>
          <a:bodyPr/>
          <a:lstStyle/>
          <a:p>
            <a:r>
              <a:rPr lang="en-US" dirty="0" smtClean="0"/>
              <a:t>*</a:t>
            </a:r>
            <a:r>
              <a:rPr lang="en-US" dirty="0"/>
              <a:t>* COOKBOOK COMMANDS **</a:t>
            </a:r>
          </a:p>
          <a:p>
            <a:r>
              <a:rPr lang="en-US" dirty="0"/>
              <a:t>knife cookbook bulk delete REGEX (options)</a:t>
            </a:r>
          </a:p>
          <a:p>
            <a:r>
              <a:rPr lang="en-US" dirty="0"/>
              <a:t>knife cookbook create COOKBOOK (options)</a:t>
            </a:r>
          </a:p>
          <a:p>
            <a:r>
              <a:rPr lang="en-US" dirty="0"/>
              <a:t>knife cookbook delete COOKBOOK VERSION (options)</a:t>
            </a:r>
          </a:p>
          <a:p>
            <a:r>
              <a:rPr lang="en-US" dirty="0"/>
              <a:t>knife cookbook download COOKBOOK [VERSION] (options)</a:t>
            </a:r>
          </a:p>
          <a:p>
            <a:r>
              <a:rPr lang="en-US" dirty="0"/>
              <a:t>knife cookbook list (options)</a:t>
            </a:r>
          </a:p>
          <a:p>
            <a:r>
              <a:rPr lang="en-US" dirty="0"/>
              <a:t>knife cookbook metadata COOKBOOK (options)</a:t>
            </a:r>
          </a:p>
          <a:p>
            <a:r>
              <a:rPr lang="en-US" dirty="0"/>
              <a:t>knife cookbook metadata from FILE (options)</a:t>
            </a:r>
          </a:p>
          <a:p>
            <a:r>
              <a:rPr lang="en-US" dirty="0"/>
              <a:t>knife cookbook show COOKBOOK [VERSION] [PART] [FILENAME] (options)</a:t>
            </a:r>
          </a:p>
          <a:p>
            <a:r>
              <a:rPr lang="en-US" dirty="0"/>
              <a:t>knife cookbook test [COOKBOOKS...] (options)</a:t>
            </a:r>
          </a:p>
          <a:p>
            <a:r>
              <a:rPr lang="en-US" dirty="0"/>
              <a:t>knife cookbook upload [COOKBOOKS...] (options)</a:t>
            </a:r>
          </a:p>
        </p:txBody>
      </p:sp>
      <p:sp>
        <p:nvSpPr>
          <p:cNvPr id="3" name="Title 2"/>
          <p:cNvSpPr>
            <a:spLocks noGrp="1"/>
          </p:cNvSpPr>
          <p:nvPr>
            <p:ph type="title"/>
          </p:nvPr>
        </p:nvSpPr>
        <p:spPr/>
        <p:txBody>
          <a:bodyPr/>
          <a:lstStyle/>
          <a:p>
            <a:r>
              <a:rPr lang="en-US" dirty="0"/>
              <a:t>GE: knife </a:t>
            </a:r>
            <a:r>
              <a:rPr lang="en-US" dirty="0" smtClean="0"/>
              <a:t>cookbook --help</a:t>
            </a:r>
            <a:endParaRPr lang="en-US" dirty="0"/>
          </a:p>
        </p:txBody>
      </p:sp>
      <p:sp>
        <p:nvSpPr>
          <p:cNvPr id="4" name="Text Placeholder 3"/>
          <p:cNvSpPr>
            <a:spLocks noGrp="1"/>
          </p:cNvSpPr>
          <p:nvPr>
            <p:ph type="body" sz="quarter" idx="11"/>
          </p:nvPr>
        </p:nvSpPr>
        <p:spPr/>
        <p:txBody>
          <a:bodyPr/>
          <a:lstStyle/>
          <a:p>
            <a:r>
              <a:rPr lang="en-US" dirty="0" smtClean="0"/>
              <a:t>$ knife cookbook --help</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521186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234232"/>
          </a:xfrm>
        </p:spPr>
        <p:txBody>
          <a:bodyPr/>
          <a:lstStyle/>
          <a:p>
            <a:endParaRPr lang="en-US" dirty="0"/>
          </a:p>
        </p:txBody>
      </p:sp>
      <p:sp>
        <p:nvSpPr>
          <p:cNvPr id="3" name="Title 2"/>
          <p:cNvSpPr>
            <a:spLocks noGrp="1"/>
          </p:cNvSpPr>
          <p:nvPr>
            <p:ph type="title"/>
          </p:nvPr>
        </p:nvSpPr>
        <p:spPr/>
        <p:txBody>
          <a:bodyPr/>
          <a:lstStyle/>
          <a:p>
            <a:r>
              <a:rPr lang="en-US" dirty="0"/>
              <a:t>GE: knife cookbook list</a:t>
            </a:r>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76537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15257"/>
          </a:xfrm>
        </p:spPr>
        <p:txBody>
          <a:bodyPr/>
          <a:lstStyle/>
          <a:p>
            <a:endParaRPr lang="en-US" dirty="0"/>
          </a:p>
        </p:txBody>
      </p:sp>
      <p:sp>
        <p:nvSpPr>
          <p:cNvPr id="3" name="Title 2"/>
          <p:cNvSpPr>
            <a:spLocks noGrp="1"/>
          </p:cNvSpPr>
          <p:nvPr>
            <p:ph type="title"/>
          </p:nvPr>
        </p:nvSpPr>
        <p:spPr>
          <a:xfrm>
            <a:off x="324400" y="304800"/>
            <a:ext cx="15726238" cy="827577"/>
          </a:xfrm>
        </p:spPr>
        <p:txBody>
          <a:bodyPr>
            <a:normAutofit fontScale="90000"/>
          </a:bodyPr>
          <a:lstStyle/>
          <a:p>
            <a:r>
              <a:rPr lang="en-US" dirty="0" smtClean="0"/>
              <a:t>GE: Change to the cookbooks/apache Directory</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cd cookbooks/apache</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86392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Berkshelf</a:t>
            </a:r>
            <a:endParaRPr lang="en-US" dirty="0"/>
          </a:p>
        </p:txBody>
      </p:sp>
      <p:sp>
        <p:nvSpPr>
          <p:cNvPr id="3" name="Subtitle 2"/>
          <p:cNvSpPr>
            <a:spLocks noGrp="1"/>
          </p:cNvSpPr>
          <p:nvPr>
            <p:ph type="subTitle" idx="1"/>
          </p:nvPr>
        </p:nvSpPr>
        <p:spPr/>
        <p:txBody>
          <a:bodyPr/>
          <a:lstStyle/>
          <a:p>
            <a:r>
              <a:rPr lang="en-US" dirty="0" err="1"/>
              <a:t>Berkshelf</a:t>
            </a:r>
            <a:r>
              <a:rPr lang="en-US" dirty="0"/>
              <a:t> is a cookbook management tool that allows us to upload your cookbooks and all of its dependencies to the Chef Server. </a:t>
            </a:r>
          </a:p>
        </p:txBody>
      </p:sp>
      <p:sp>
        <p:nvSpPr>
          <p:cNvPr id="4" name="Content Placeholder 3"/>
          <p:cNvSpPr>
            <a:spLocks noGrp="1"/>
          </p:cNvSpPr>
          <p:nvPr>
            <p:ph sz="quarter" idx="4294967295"/>
          </p:nvPr>
        </p:nvSpPr>
        <p:spPr>
          <a:xfrm>
            <a:off x="3013752" y="7009618"/>
            <a:ext cx="8917577" cy="524133"/>
          </a:xfrm>
        </p:spPr>
        <p:txBody>
          <a:bodyPr>
            <a:normAutofit fontScale="92500" lnSpcReduction="20000"/>
          </a:bodyPr>
          <a:lstStyle/>
          <a:p>
            <a:r>
              <a:rPr lang="en-US" dirty="0" smtClean="0"/>
              <a:t>berkshelf.com</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520101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80288"/>
          </a:xfrm>
        </p:spPr>
        <p:txBody>
          <a:bodyPr/>
          <a:lstStyle/>
          <a:p>
            <a:r>
              <a:rPr lang="en-US" sz="2050" dirty="0"/>
              <a:t>Commands:</a:t>
            </a:r>
          </a:p>
          <a:p>
            <a:r>
              <a:rPr lang="en-US" sz="2050" dirty="0"/>
              <a:t>  berks apply ENVIRONMENT     # Apply version locks from </a:t>
            </a:r>
            <a:r>
              <a:rPr lang="en-US" sz="2050" dirty="0" err="1"/>
              <a:t>Berksfile.lock</a:t>
            </a:r>
            <a:r>
              <a:rPr lang="en-US" sz="2050" dirty="0"/>
              <a:t> to a Chef environment</a:t>
            </a:r>
          </a:p>
          <a:p>
            <a:r>
              <a:rPr lang="en-US" sz="2050" dirty="0"/>
              <a:t>  berks contingent COOKBOOK   # List all cookbooks that depend on the given cookbook in </a:t>
            </a:r>
            <a:r>
              <a:rPr lang="en-US" sz="2050" dirty="0" smtClean="0"/>
              <a:t>your</a:t>
            </a:r>
            <a:endParaRPr lang="en-US" sz="2050" dirty="0"/>
          </a:p>
          <a:p>
            <a:r>
              <a:rPr lang="en-US" sz="2050" dirty="0"/>
              <a:t>  berks cookbook NAME [PATH]  # Create a skeleton for a new cookbook</a:t>
            </a:r>
          </a:p>
          <a:p>
            <a:r>
              <a:rPr lang="en-US" sz="2050" dirty="0"/>
              <a:t>  berks help [COMMAND]        # Describe available commands or one specific command</a:t>
            </a:r>
          </a:p>
          <a:p>
            <a:r>
              <a:rPr lang="en-US" sz="2050" dirty="0"/>
              <a:t>  berks info [COOKBOOK]       # Display name, author, copyright, and dependency </a:t>
            </a:r>
            <a:r>
              <a:rPr lang="en-US" sz="2050" dirty="0" smtClean="0"/>
              <a:t>information</a:t>
            </a:r>
            <a:endParaRPr lang="en-US" sz="2050" dirty="0"/>
          </a:p>
          <a:p>
            <a:r>
              <a:rPr lang="en-US" sz="2050" dirty="0"/>
              <a:t>  berks </a:t>
            </a:r>
            <a:r>
              <a:rPr lang="en-US" sz="2050" dirty="0" err="1"/>
              <a:t>init</a:t>
            </a:r>
            <a:r>
              <a:rPr lang="en-US" sz="2050" dirty="0"/>
              <a:t> [PATH]           # Initialize </a:t>
            </a:r>
            <a:r>
              <a:rPr lang="en-US" sz="2050" dirty="0" err="1"/>
              <a:t>Berkshelf</a:t>
            </a:r>
            <a:r>
              <a:rPr lang="en-US" sz="2050" dirty="0"/>
              <a:t> in the given directory</a:t>
            </a:r>
          </a:p>
          <a:p>
            <a:r>
              <a:rPr lang="en-US" sz="2050" dirty="0"/>
              <a:t>  berks install               # Install the cookbooks specified in the </a:t>
            </a:r>
            <a:r>
              <a:rPr lang="en-US" sz="2050" dirty="0" err="1"/>
              <a:t>Berksfile</a:t>
            </a:r>
            <a:endParaRPr lang="en-US" sz="2050" dirty="0"/>
          </a:p>
          <a:p>
            <a:r>
              <a:rPr lang="en-US" sz="2050" dirty="0"/>
              <a:t>  berks list                  # List cookbooks and their dependencies specified by </a:t>
            </a:r>
            <a:r>
              <a:rPr lang="en-US" sz="2050" dirty="0" smtClean="0"/>
              <a:t>your</a:t>
            </a:r>
            <a:endParaRPr lang="en-US" sz="2050" dirty="0"/>
          </a:p>
          <a:p>
            <a:r>
              <a:rPr lang="en-US" sz="2050" dirty="0"/>
              <a:t>  berks outdated [COOKBOOKS]  # List dependencies that have new versions available </a:t>
            </a:r>
            <a:r>
              <a:rPr lang="en-US" sz="2050" dirty="0" smtClean="0"/>
              <a:t>that</a:t>
            </a:r>
            <a:endParaRPr lang="en-US" sz="2050" dirty="0"/>
          </a:p>
          <a:p>
            <a:r>
              <a:rPr lang="en-US" sz="2050" dirty="0"/>
              <a:t>  berks package [PATH]        # Vendor and archive the dependencies of a </a:t>
            </a:r>
            <a:r>
              <a:rPr lang="en-US" sz="2050" dirty="0" err="1"/>
              <a:t>Berksfile</a:t>
            </a:r>
            <a:endParaRPr lang="en-US" sz="2050" dirty="0"/>
          </a:p>
          <a:p>
            <a:r>
              <a:rPr lang="en-US" sz="2050" dirty="0"/>
              <a:t>  berks search NAME           # Search the remote source for cookbooks matching the </a:t>
            </a:r>
            <a:r>
              <a:rPr lang="en-US" sz="2050" dirty="0" smtClean="0"/>
              <a:t>partial</a:t>
            </a:r>
            <a:endParaRPr lang="en-US" sz="2050" dirty="0"/>
          </a:p>
        </p:txBody>
      </p:sp>
      <p:sp>
        <p:nvSpPr>
          <p:cNvPr id="3" name="Title 2"/>
          <p:cNvSpPr>
            <a:spLocks noGrp="1"/>
          </p:cNvSpPr>
          <p:nvPr>
            <p:ph type="title"/>
          </p:nvPr>
        </p:nvSpPr>
        <p:spPr/>
        <p:txBody>
          <a:bodyPr/>
          <a:lstStyle/>
          <a:p>
            <a:r>
              <a:rPr lang="en-US" dirty="0" smtClean="0"/>
              <a:t>GE: Run berks --help</a:t>
            </a:r>
            <a:endParaRPr lang="en-US" dirty="0"/>
          </a:p>
        </p:txBody>
      </p:sp>
      <p:sp>
        <p:nvSpPr>
          <p:cNvPr id="4" name="Text Placeholder 3"/>
          <p:cNvSpPr>
            <a:spLocks noGrp="1"/>
          </p:cNvSpPr>
          <p:nvPr>
            <p:ph type="body" sz="quarter" idx="11"/>
          </p:nvPr>
        </p:nvSpPr>
        <p:spPr/>
        <p:txBody>
          <a:bodyPr/>
          <a:lstStyle/>
          <a:p>
            <a:r>
              <a:rPr lang="en-US" dirty="0" smtClean="0"/>
              <a:t>$ berks --help</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76953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668498"/>
          </a:xfrm>
        </p:spPr>
        <p:txBody>
          <a:bodyPr/>
          <a:lstStyle/>
          <a:p>
            <a:r>
              <a:rPr lang="en-US" dirty="0" smtClean="0"/>
              <a:t>Resolving </a:t>
            </a:r>
            <a:r>
              <a:rPr lang="en-US" dirty="0"/>
              <a:t>cookbook dependencies...</a:t>
            </a:r>
          </a:p>
          <a:p>
            <a:r>
              <a:rPr lang="en-US" dirty="0"/>
              <a:t>Fetching 'apache' from source at .</a:t>
            </a:r>
          </a:p>
          <a:p>
            <a:r>
              <a:rPr lang="en-US" dirty="0"/>
              <a:t>Fetching cookbook index from https://</a:t>
            </a:r>
            <a:r>
              <a:rPr lang="en-US" dirty="0" err="1"/>
              <a:t>supermarket.chef.io</a:t>
            </a:r>
            <a:r>
              <a:rPr lang="en-US" dirty="0"/>
              <a:t>...</a:t>
            </a:r>
          </a:p>
          <a:p>
            <a:r>
              <a:rPr lang="en-US" dirty="0"/>
              <a:t>Using apache (0.2.1) from source at .</a:t>
            </a:r>
          </a:p>
        </p:txBody>
      </p:sp>
      <p:sp>
        <p:nvSpPr>
          <p:cNvPr id="3" name="Title 2"/>
          <p:cNvSpPr>
            <a:spLocks noGrp="1"/>
          </p:cNvSpPr>
          <p:nvPr>
            <p:ph type="title"/>
          </p:nvPr>
        </p:nvSpPr>
        <p:spPr/>
        <p:txBody>
          <a:bodyPr/>
          <a:lstStyle/>
          <a:p>
            <a:r>
              <a:rPr lang="en-US" dirty="0"/>
              <a:t>GE: Run berks </a:t>
            </a:r>
            <a:r>
              <a:rPr lang="en-US" dirty="0" smtClean="0"/>
              <a:t>install</a:t>
            </a:r>
            <a:endParaRPr lang="en-US" dirty="0"/>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68539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676571"/>
          </a:xfrm>
        </p:spPr>
        <p:txBody>
          <a:bodyPr/>
          <a:lstStyle/>
          <a:p>
            <a:r>
              <a:rPr lang="en-US" sz="2300" dirty="0"/>
              <a:t>drwxr-xr-x 7 chef chef 4096 Aug 27 18:44 .</a:t>
            </a:r>
          </a:p>
          <a:p>
            <a:r>
              <a:rPr lang="en-US" sz="2300" dirty="0"/>
              <a:t>drwxr-xr-x 4 chef chef 4096 Aug 27 16:17 ..</a:t>
            </a:r>
          </a:p>
          <a:p>
            <a:r>
              <a:rPr lang="en-US" sz="2300" dirty="0"/>
              <a:t>drwxr-xr-x 8 chef chef 4096 Aug 27 16:07 .git</a:t>
            </a:r>
          </a:p>
          <a:p>
            <a:r>
              <a:rPr lang="en-US" sz="2300" dirty="0"/>
              <a:t>-rw-r--r-- 1 chef chef  126 Aug 27 15:46 .gitignore</a:t>
            </a:r>
          </a:p>
          <a:p>
            <a:r>
              <a:rPr lang="en-US" sz="2300" dirty="0"/>
              <a:t>drwxr-xr-x 3 chef chef 4096 Aug 27 18:45 .kitchen</a:t>
            </a:r>
          </a:p>
          <a:p>
            <a:r>
              <a:rPr lang="en-US" sz="2300" dirty="0"/>
              <a:t>-rw-r--r-- 1 chef chef  183 Aug 27 18:44 .kitchen.yml</a:t>
            </a:r>
          </a:p>
          <a:p>
            <a:r>
              <a:rPr lang="en-US" sz="2300" dirty="0"/>
              <a:t>-rw-r--r-- 1 chef chef   47 Aug 27 15:46 Berksfile</a:t>
            </a:r>
          </a:p>
          <a:p>
            <a:r>
              <a:rPr lang="en-US" sz="2300" dirty="0"/>
              <a:t>-rw------- 1 chef chef   77 Aug 27 18:45 Berksfile.lock</a:t>
            </a:r>
          </a:p>
          <a:p>
            <a:r>
              <a:rPr lang="en-US" sz="2300" dirty="0"/>
              <a:t>-rw-r--r-- 1 chef chef   54 Aug 27 15:46 README.md</a:t>
            </a:r>
          </a:p>
          <a:p>
            <a:r>
              <a:rPr lang="en-US" sz="2300" dirty="0"/>
              <a:t>-rw-r--r-- 1 chef chef  974 Aug 27 15:46 chefignore</a:t>
            </a:r>
          </a:p>
          <a:p>
            <a:r>
              <a:rPr lang="en-US" sz="2300" dirty="0"/>
              <a:t>-rw-r--r-- 1 chef chef  198 Aug 27 15:46 metadata.rb</a:t>
            </a:r>
          </a:p>
          <a:p>
            <a:r>
              <a:rPr lang="en-US" sz="2300" dirty="0"/>
              <a:t>drwxr-xr-x 2 chef chef 4096 Aug 27 16:34 </a:t>
            </a:r>
            <a:r>
              <a:rPr lang="en-US" sz="2300" dirty="0" smtClean="0"/>
              <a:t>recipes</a:t>
            </a:r>
            <a:endParaRPr lang="en-US" sz="2300" dirty="0"/>
          </a:p>
        </p:txBody>
      </p:sp>
      <p:sp>
        <p:nvSpPr>
          <p:cNvPr id="3" name="Title 2"/>
          <p:cNvSpPr>
            <a:spLocks noGrp="1"/>
          </p:cNvSpPr>
          <p:nvPr>
            <p:ph type="title"/>
          </p:nvPr>
        </p:nvSpPr>
        <p:spPr/>
        <p:txBody>
          <a:bodyPr/>
          <a:lstStyle/>
          <a:p>
            <a:r>
              <a:rPr lang="en-US" dirty="0" smtClean="0"/>
              <a:t>GE: See the </a:t>
            </a:r>
            <a:r>
              <a:rPr lang="en-US" dirty="0" err="1" smtClean="0"/>
              <a:t>Berksfile.lock</a:t>
            </a:r>
            <a:endParaRPr lang="en-US" dirty="0"/>
          </a:p>
        </p:txBody>
      </p:sp>
      <p:sp>
        <p:nvSpPr>
          <p:cNvPr id="4" name="Text Placeholder 3"/>
          <p:cNvSpPr>
            <a:spLocks noGrp="1"/>
          </p:cNvSpPr>
          <p:nvPr>
            <p:ph type="body" sz="quarter" idx="11"/>
          </p:nvPr>
        </p:nvSpPr>
        <p:spPr/>
        <p:txBody>
          <a:bodyPr/>
          <a:lstStyle/>
          <a:p>
            <a:r>
              <a:rPr lang="en-US" sz="3600" dirty="0" smtClean="0"/>
              <a:t>$ ls -al (or ls -Force if using </a:t>
            </a:r>
            <a:r>
              <a:rPr lang="en-US" sz="3600" dirty="0" err="1" smtClean="0"/>
              <a:t>Powershell</a:t>
            </a:r>
            <a:r>
              <a:rPr lang="en-US" sz="3600" dirty="0" smtClean="0"/>
              <a:t>)</a:t>
            </a:r>
            <a:endParaRPr lang="en-US" sz="36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2239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49042"/>
          </a:xfrm>
        </p:spPr>
        <p:txBody>
          <a:bodyPr/>
          <a:lstStyle/>
          <a:p>
            <a:r>
              <a:rPr lang="en-US" dirty="0"/>
              <a:t>DEPENDENCIES</a:t>
            </a:r>
          </a:p>
          <a:p>
            <a:r>
              <a:rPr lang="en-US" dirty="0"/>
              <a:t>  apache</a:t>
            </a:r>
          </a:p>
          <a:p>
            <a:r>
              <a:rPr lang="en-US" dirty="0"/>
              <a:t>    path: .</a:t>
            </a:r>
          </a:p>
          <a:p>
            <a:r>
              <a:rPr lang="en-US" dirty="0"/>
              <a:t>    metadata: true</a:t>
            </a:r>
          </a:p>
          <a:p>
            <a:endParaRPr lang="en-US" dirty="0"/>
          </a:p>
          <a:p>
            <a:r>
              <a:rPr lang="en-US" dirty="0"/>
              <a:t>GRAPH</a:t>
            </a:r>
          </a:p>
          <a:p>
            <a:r>
              <a:rPr lang="en-US" dirty="0"/>
              <a:t>  apache (0.2.1)</a:t>
            </a:r>
          </a:p>
        </p:txBody>
      </p:sp>
      <p:sp>
        <p:nvSpPr>
          <p:cNvPr id="3" name="Title 2"/>
          <p:cNvSpPr>
            <a:spLocks noGrp="1"/>
          </p:cNvSpPr>
          <p:nvPr>
            <p:ph type="title"/>
          </p:nvPr>
        </p:nvSpPr>
        <p:spPr/>
        <p:txBody>
          <a:bodyPr/>
          <a:lstStyle/>
          <a:p>
            <a:r>
              <a:rPr lang="en-US" dirty="0" smtClean="0"/>
              <a:t>GE: See the Contents of the </a:t>
            </a:r>
            <a:r>
              <a:rPr lang="en-US" dirty="0" err="1" smtClean="0"/>
              <a:t>Berksfile.lock</a:t>
            </a:r>
            <a:endParaRPr lang="en-US" dirty="0"/>
          </a:p>
        </p:txBody>
      </p:sp>
      <p:sp>
        <p:nvSpPr>
          <p:cNvPr id="4" name="Text Placeholder 3"/>
          <p:cNvSpPr>
            <a:spLocks noGrp="1"/>
          </p:cNvSpPr>
          <p:nvPr>
            <p:ph type="body" sz="quarter" idx="11"/>
          </p:nvPr>
        </p:nvSpPr>
        <p:spPr/>
        <p:txBody>
          <a:bodyPr/>
          <a:lstStyle/>
          <a:p>
            <a:r>
              <a:rPr lang="en-US" dirty="0" smtClean="0"/>
              <a:t>$ cat </a:t>
            </a:r>
            <a:r>
              <a:rPr lang="en-US" dirty="0" err="1" smtClean="0"/>
              <a:t>Berksfile.lock</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54534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914717"/>
          </a:xfrm>
        </p:spPr>
        <p:txBody>
          <a:bodyPr/>
          <a:lstStyle/>
          <a:p>
            <a:r>
              <a:rPr lang="en-US" dirty="0"/>
              <a:t>Uploaded apache (0.2.1) to: 'https://api.opscode.com:443/organizations/steveessentials2'</a:t>
            </a:r>
          </a:p>
        </p:txBody>
      </p:sp>
      <p:sp>
        <p:nvSpPr>
          <p:cNvPr id="3" name="Title 2"/>
          <p:cNvSpPr>
            <a:spLocks noGrp="1"/>
          </p:cNvSpPr>
          <p:nvPr>
            <p:ph type="title"/>
          </p:nvPr>
        </p:nvSpPr>
        <p:spPr/>
        <p:txBody>
          <a:bodyPr>
            <a:normAutofit fontScale="90000"/>
          </a:bodyPr>
          <a:lstStyle/>
          <a:p>
            <a:r>
              <a:rPr lang="en-US" dirty="0" smtClean="0"/>
              <a:t>GE</a:t>
            </a:r>
            <a:r>
              <a:rPr lang="en-US" dirty="0"/>
              <a:t>: </a:t>
            </a:r>
            <a:r>
              <a:rPr lang="en-US" dirty="0" smtClean="0"/>
              <a:t>Upload </a:t>
            </a:r>
            <a:r>
              <a:rPr lang="en-US" dirty="0"/>
              <a:t>the C</a:t>
            </a:r>
            <a:r>
              <a:rPr lang="en-US" dirty="0" smtClean="0"/>
              <a:t>ookbook </a:t>
            </a:r>
            <a:r>
              <a:rPr lang="en-US" dirty="0"/>
              <a:t>to the Chef Server</a:t>
            </a:r>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20861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829657"/>
          </a:xfrm>
        </p:spPr>
        <p:txBody>
          <a:bodyPr/>
          <a:lstStyle/>
          <a:p>
            <a:r>
              <a:rPr lang="en-US" dirty="0"/>
              <a:t>apache        </a:t>
            </a:r>
            <a:r>
              <a:rPr lang="en-US" dirty="0" smtClean="0"/>
              <a:t>0.2.1</a:t>
            </a:r>
            <a:endParaRPr lang="en-US" dirty="0"/>
          </a:p>
        </p:txBody>
      </p:sp>
      <p:sp>
        <p:nvSpPr>
          <p:cNvPr id="3" name="Title 2"/>
          <p:cNvSpPr>
            <a:spLocks noGrp="1"/>
          </p:cNvSpPr>
          <p:nvPr>
            <p:ph type="title"/>
          </p:nvPr>
        </p:nvSpPr>
        <p:spPr>
          <a:xfrm>
            <a:off x="324400" y="304800"/>
            <a:ext cx="15931600" cy="827577"/>
          </a:xfrm>
        </p:spPr>
        <p:txBody>
          <a:bodyPr>
            <a:normAutofit/>
          </a:bodyPr>
          <a:lstStyle/>
          <a:p>
            <a:r>
              <a:rPr lang="en-US" dirty="0"/>
              <a:t>GE: </a:t>
            </a:r>
            <a:r>
              <a:rPr lang="en-US" dirty="0" smtClean="0"/>
              <a:t>Display Cookbooks </a:t>
            </a:r>
            <a:r>
              <a:rPr lang="en-US" dirty="0"/>
              <a:t>within Y</a:t>
            </a:r>
            <a:r>
              <a:rPr lang="en-US" dirty="0" smtClean="0"/>
              <a:t>our Org </a:t>
            </a:r>
            <a:endParaRPr lang="en-US" dirty="0"/>
          </a:p>
        </p:txBody>
      </p:sp>
      <p:sp>
        <p:nvSpPr>
          <p:cNvPr id="4" name="Text Placeholder 3"/>
          <p:cNvSpPr>
            <a:spLocks noGrp="1"/>
          </p:cNvSpPr>
          <p:nvPr>
            <p:ph type="body" sz="quarter" idx="11"/>
          </p:nvPr>
        </p:nvSpPr>
        <p:spPr>
          <a:xfrm>
            <a:off x="1121104" y="1361872"/>
            <a:ext cx="14422528" cy="705062"/>
          </a:xfrm>
        </p:spPr>
        <p:txBody>
          <a:bodyPr/>
          <a:lstStyle/>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765387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an </a:t>
            </a:r>
            <a:r>
              <a:rPr lang="en-US" dirty="0"/>
              <a:t>A</a:t>
            </a:r>
            <a:r>
              <a:rPr lang="en-US" dirty="0" smtClean="0"/>
              <a:t>dditional System</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To manage another system, you would need to:</a:t>
            </a:r>
          </a:p>
          <a:p>
            <a:pPr marL="1051975" lvl="1" indent="-742950">
              <a:buAutoNum type="arabicPeriod"/>
            </a:pPr>
            <a:endParaRPr lang="en-US" dirty="0"/>
          </a:p>
          <a:p>
            <a:pPr marL="1051975" lvl="1" indent="-742950">
              <a:buAutoNum type="arabicPeriod"/>
            </a:pPr>
            <a:r>
              <a:rPr lang="en-US" dirty="0" smtClean="0"/>
              <a:t>Provision </a:t>
            </a:r>
            <a:r>
              <a:rPr lang="en-US" dirty="0"/>
              <a:t>a new node within </a:t>
            </a:r>
            <a:r>
              <a:rPr lang="en-US" dirty="0" smtClean="0"/>
              <a:t>your company </a:t>
            </a:r>
            <a:r>
              <a:rPr lang="en-US" dirty="0"/>
              <a:t>or appropriate cloud provider with the appropriate access to login to administrate the </a:t>
            </a:r>
            <a:r>
              <a:rPr lang="en-US" dirty="0" smtClean="0"/>
              <a:t>system.</a:t>
            </a:r>
          </a:p>
          <a:p>
            <a:pPr marL="1051975" lvl="1" indent="-742950">
              <a:buAutoNum type="arabicPeriod"/>
            </a:pPr>
            <a:r>
              <a:rPr lang="en-US" dirty="0" smtClean="0"/>
              <a:t>Install </a:t>
            </a:r>
            <a:r>
              <a:rPr lang="en-US" dirty="0"/>
              <a:t>the Chef </a:t>
            </a:r>
            <a:r>
              <a:rPr lang="en-US" dirty="0" smtClean="0"/>
              <a:t>tools.</a:t>
            </a:r>
          </a:p>
          <a:p>
            <a:pPr marL="1051975" lvl="1" indent="-742950">
              <a:buAutoNum type="arabicPeriod"/>
            </a:pPr>
            <a:r>
              <a:rPr lang="en-US" dirty="0" smtClean="0"/>
              <a:t>Transfer </a:t>
            </a:r>
            <a:r>
              <a:rPr lang="en-US" dirty="0"/>
              <a:t>the apache </a:t>
            </a:r>
            <a:r>
              <a:rPr lang="en-US" dirty="0" smtClean="0"/>
              <a:t>cookbook.</a:t>
            </a:r>
          </a:p>
          <a:p>
            <a:pPr marL="1051975" lvl="1" indent="-742950">
              <a:buAutoNum type="arabicPeriod"/>
            </a:pPr>
            <a:r>
              <a:rPr lang="en-US" dirty="0" smtClean="0"/>
              <a:t>Run </a:t>
            </a:r>
            <a:r>
              <a:rPr lang="en-US" dirty="0"/>
              <a:t>chef-client </a:t>
            </a:r>
            <a:r>
              <a:rPr lang="en-US" dirty="0" smtClean="0"/>
              <a:t>on the new node to </a:t>
            </a:r>
            <a:r>
              <a:rPr lang="en-US" dirty="0"/>
              <a:t>apply the apache cookbook's default recipe.</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5018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Cookbooks</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your remaining cookbooks</a:t>
            </a:r>
          </a:p>
          <a:p>
            <a:pPr marL="609585" indent="-609585">
              <a:buFont typeface="Wingdings" charset="2"/>
              <a:buChar char="q"/>
            </a:pPr>
            <a:endParaRPr lang="en-US" dirty="0" smtClean="0"/>
          </a:p>
          <a:p>
            <a:pPr marL="609585" indent="-609585">
              <a:buFont typeface="Wingdings" charset="2"/>
              <a:buChar char="q"/>
            </a:pPr>
            <a:r>
              <a:rPr lang="en-US" dirty="0" smtClean="0"/>
              <a:t>Verify that all cookbooks are uploaded</a:t>
            </a:r>
          </a:p>
          <a:p>
            <a:pPr marL="609585" indent="-609585">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56596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8432" y="265889"/>
            <a:ext cx="14935200" cy="827577"/>
          </a:xfrm>
        </p:spPr>
        <p:txBody>
          <a:bodyPr>
            <a:normAutofit fontScale="90000"/>
          </a:bodyPr>
          <a:lstStyle/>
          <a:p>
            <a:r>
              <a:rPr lang="en-US" dirty="0"/>
              <a:t>Lab: </a:t>
            </a:r>
            <a:r>
              <a:rPr lang="en-US" dirty="0" smtClean="0"/>
              <a:t>cd and Run knife cookbook list</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795157"/>
          </a:xfrm>
        </p:spPr>
        <p:txBody>
          <a:bodyPr/>
          <a:lstStyle/>
          <a:p>
            <a:r>
              <a:rPr lang="en-US" dirty="0"/>
              <a:t>$ cd ~/</a:t>
            </a:r>
            <a:r>
              <a:rPr lang="en-US" dirty="0" smtClean="0"/>
              <a:t>chef-repo/cookbooks/workstation</a:t>
            </a:r>
          </a:p>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
        <p:nvSpPr>
          <p:cNvPr id="9" name="Content Placeholder 1"/>
          <p:cNvSpPr>
            <a:spLocks noGrp="1"/>
          </p:cNvSpPr>
          <p:nvPr>
            <p:ph sz="quarter" idx="10"/>
          </p:nvPr>
        </p:nvSpPr>
        <p:spPr>
          <a:xfrm>
            <a:off x="1121104" y="3239804"/>
            <a:ext cx="14423693" cy="4542326"/>
          </a:xfrm>
        </p:spPr>
        <p:txBody>
          <a:bodyPr/>
          <a:lstStyle/>
          <a:p>
            <a:r>
              <a:rPr lang="en-US" dirty="0"/>
              <a:t>apache        0.2.1</a:t>
            </a:r>
          </a:p>
          <a:p>
            <a:endParaRPr lang="en-US" dirty="0"/>
          </a:p>
        </p:txBody>
      </p:sp>
    </p:spTree>
    <p:extLst>
      <p:ext uri="{BB962C8B-B14F-4D97-AF65-F5344CB8AC3E}">
        <p14:creationId xmlns:p14="http://schemas.microsoft.com/office/powerpoint/2010/main" val="306641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Resolving cookbook dependencies...</a:t>
            </a:r>
          </a:p>
          <a:p>
            <a:r>
              <a:rPr lang="en-US" dirty="0"/>
              <a:t>Fetching 'workstation' from source at .</a:t>
            </a:r>
          </a:p>
          <a:p>
            <a:r>
              <a:rPr lang="en-US" dirty="0"/>
              <a:t>Fetching cookbook index from https://</a:t>
            </a:r>
            <a:r>
              <a:rPr lang="en-US" dirty="0" err="1"/>
              <a:t>supermarket.chef.io</a:t>
            </a:r>
            <a:r>
              <a:rPr lang="en-US" dirty="0"/>
              <a:t>..</a:t>
            </a:r>
            <a:r>
              <a:rPr lang="en-US" dirty="0" smtClean="0"/>
              <a:t>.</a:t>
            </a:r>
          </a:p>
          <a:p>
            <a:r>
              <a:rPr lang="en-US" dirty="0"/>
              <a:t>Using workstation (0.2.1) from source at .</a:t>
            </a:r>
          </a:p>
        </p:txBody>
      </p:sp>
      <p:sp>
        <p:nvSpPr>
          <p:cNvPr id="3" name="Title 2"/>
          <p:cNvSpPr>
            <a:spLocks noGrp="1"/>
          </p:cNvSpPr>
          <p:nvPr>
            <p:ph type="title"/>
          </p:nvPr>
        </p:nvSpPr>
        <p:spPr/>
        <p:txBody>
          <a:bodyPr>
            <a:normAutofit/>
          </a:bodyPr>
          <a:lstStyle/>
          <a:p>
            <a:r>
              <a:rPr lang="en-US" dirty="0" smtClean="0"/>
              <a:t>Lab</a:t>
            </a:r>
            <a:r>
              <a:rPr lang="en-US" dirty="0"/>
              <a:t>: </a:t>
            </a:r>
            <a:r>
              <a:rPr lang="en-US" dirty="0" smtClean="0"/>
              <a:t>Install the Cookbook Dependencies</a:t>
            </a:r>
            <a:endParaRPr lang="en-US" dirty="0"/>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254664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364991"/>
          </a:xfrm>
        </p:spPr>
        <p:txBody>
          <a:bodyPr/>
          <a:lstStyle/>
          <a:p>
            <a:r>
              <a:rPr lang="en-US" dirty="0"/>
              <a:t>Uploaded workstation (0.2.1) to: 'https://api.opscode.com:443/organizations/steveessentials2'</a:t>
            </a:r>
          </a:p>
        </p:txBody>
      </p:sp>
      <p:sp>
        <p:nvSpPr>
          <p:cNvPr id="3" name="Title 2"/>
          <p:cNvSpPr>
            <a:spLocks noGrp="1"/>
          </p:cNvSpPr>
          <p:nvPr>
            <p:ph type="title"/>
          </p:nvPr>
        </p:nvSpPr>
        <p:spPr/>
        <p:txBody>
          <a:bodyPr>
            <a:normAutofit fontScale="90000"/>
          </a:bodyPr>
          <a:lstStyle/>
          <a:p>
            <a:r>
              <a:rPr lang="en-US" dirty="0"/>
              <a:t>Lab: </a:t>
            </a:r>
            <a:r>
              <a:rPr lang="en-US" dirty="0" smtClean="0"/>
              <a:t>Upload </a:t>
            </a:r>
            <a:r>
              <a:rPr lang="en-US" dirty="0"/>
              <a:t>the </a:t>
            </a:r>
            <a:r>
              <a:rPr lang="en-US" dirty="0" smtClean="0"/>
              <a:t>Cookbook to </a:t>
            </a:r>
            <a:r>
              <a:rPr lang="en-US" dirty="0"/>
              <a:t>the Chef </a:t>
            </a:r>
            <a:r>
              <a:rPr lang="en-US" dirty="0" smtClean="0"/>
              <a:t>Server</a:t>
            </a:r>
            <a:endParaRPr lang="en-US" dirty="0"/>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52256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10132"/>
          </a:xfrm>
        </p:spPr>
        <p:txBody>
          <a:bodyPr/>
          <a:lstStyle/>
          <a:p>
            <a:r>
              <a:rPr lang="en-US" dirty="0"/>
              <a:t>apache        0.2.1</a:t>
            </a:r>
          </a:p>
          <a:p>
            <a:r>
              <a:rPr lang="en-US" dirty="0"/>
              <a:t>workstation   0.2.1</a:t>
            </a:r>
          </a:p>
        </p:txBody>
      </p:sp>
      <p:sp>
        <p:nvSpPr>
          <p:cNvPr id="3" name="Title 2"/>
          <p:cNvSpPr>
            <a:spLocks noGrp="1"/>
          </p:cNvSpPr>
          <p:nvPr>
            <p:ph type="title"/>
          </p:nvPr>
        </p:nvSpPr>
        <p:spPr>
          <a:xfrm>
            <a:off x="324400" y="304800"/>
            <a:ext cx="15765148" cy="827577"/>
          </a:xfrm>
        </p:spPr>
        <p:txBody>
          <a:bodyPr>
            <a:normAutofit fontScale="90000"/>
          </a:bodyPr>
          <a:lstStyle/>
          <a:p>
            <a:r>
              <a:rPr lang="en-US" dirty="0"/>
              <a:t>Lab: </a:t>
            </a:r>
            <a:r>
              <a:rPr lang="en-US" dirty="0" smtClean="0"/>
              <a:t>Is the workstation Cookbook Uploaded?</a:t>
            </a:r>
            <a:endParaRPr lang="en-US" dirty="0"/>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522832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ü"/>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292068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39717" y="2496327"/>
            <a:ext cx="11346835" cy="909856"/>
          </a:xfrm>
        </p:spPr>
        <p:txBody>
          <a:bodyPr>
            <a:normAutofit fontScale="90000"/>
          </a:bodyPr>
          <a:lstStyle/>
          <a:p>
            <a:r>
              <a:rPr lang="en-US" dirty="0" smtClean="0"/>
              <a:t>The Node</a:t>
            </a:r>
            <a:endParaRPr lang="en-US" dirty="0"/>
          </a:p>
        </p:txBody>
      </p:sp>
      <p:sp>
        <p:nvSpPr>
          <p:cNvPr id="4" name="Footer Placeholder 3"/>
          <p:cNvSpPr>
            <a:spLocks noGrp="1"/>
          </p:cNvSpPr>
          <p:nvPr>
            <p:ph type="ftr" sz="quarter" idx="12"/>
          </p:nvPr>
        </p:nvSpPr>
        <p:spPr>
          <a:xfrm>
            <a:off x="130718" y="8579607"/>
            <a:ext cx="5875636" cy="541570"/>
          </a:xfrm>
        </p:spPr>
        <p:txBody>
          <a:bodyPr/>
          <a:lstStyle/>
          <a:p>
            <a:pPr algn="l"/>
            <a:r>
              <a:rPr lang="en-US" smtClean="0">
                <a:solidFill>
                  <a:srgbClr val="7D868C"/>
                </a:solidFill>
              </a:rPr>
              <a:t>©2015 Chef Software Inc</a:t>
            </a:r>
            <a:r>
              <a:rPr lang="en-US" smtClean="0"/>
              <a:t>.</a:t>
            </a:r>
            <a:endParaRPr lang="en-US" dirty="0"/>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438" y="5923514"/>
            <a:ext cx="1746502" cy="1862133"/>
          </a:xfrm>
          <a:prstGeom prst="rect">
            <a:avLst/>
          </a:prstGeom>
        </p:spPr>
      </p:pic>
      <p:sp>
        <p:nvSpPr>
          <p:cNvPr id="32" name="Text Placeholder 2"/>
          <p:cNvSpPr txBox="1">
            <a:spLocks/>
          </p:cNvSpPr>
          <p:nvPr/>
        </p:nvSpPr>
        <p:spPr bwMode="white">
          <a:xfrm>
            <a:off x="2950721" y="7529537"/>
            <a:ext cx="1906299" cy="771356"/>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Chef Server</a:t>
            </a:r>
            <a:endParaRPr lang="en-US" sz="2667" dirty="0"/>
          </a:p>
          <a:p>
            <a:endParaRPr lang="en-US" sz="2667" dirty="0"/>
          </a:p>
          <a:p>
            <a:endParaRPr lang="en-US" sz="2667" dirty="0"/>
          </a:p>
          <a:p>
            <a:endParaRPr lang="en-US" sz="4267" dirty="0"/>
          </a:p>
          <a:p>
            <a:endParaRPr lang="en-US" sz="4267" dirty="0"/>
          </a:p>
        </p:txBody>
      </p:sp>
      <p:grpSp>
        <p:nvGrpSpPr>
          <p:cNvPr id="93" name="Group 92"/>
          <p:cNvGrpSpPr/>
          <p:nvPr/>
        </p:nvGrpSpPr>
        <p:grpSpPr>
          <a:xfrm>
            <a:off x="7060023" y="2892057"/>
            <a:ext cx="3432221" cy="2603089"/>
            <a:chOff x="7889358" y="3147237"/>
            <a:chExt cx="3432221" cy="2603089"/>
          </a:xfrm>
        </p:grpSpPr>
        <p:sp>
          <p:nvSpPr>
            <p:cNvPr id="45"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1 Nodes</a:t>
              </a:r>
              <a:endParaRPr lang="en-US" sz="2667" dirty="0"/>
            </a:p>
            <a:p>
              <a:endParaRPr lang="en-US" sz="2667" dirty="0"/>
            </a:p>
            <a:p>
              <a:endParaRPr lang="en-US" sz="2667" dirty="0"/>
            </a:p>
            <a:p>
              <a:endParaRPr lang="en-US" sz="4267" dirty="0"/>
            </a:p>
            <a:p>
              <a:endParaRPr lang="en-US" sz="4267" dirty="0"/>
            </a:p>
          </p:txBody>
        </p:sp>
        <p:grpSp>
          <p:nvGrpSpPr>
            <p:cNvPr id="46" name="Group 45"/>
            <p:cNvGrpSpPr/>
            <p:nvPr/>
          </p:nvGrpSpPr>
          <p:grpSpPr>
            <a:xfrm>
              <a:off x="8815591" y="3473935"/>
              <a:ext cx="723388" cy="1137051"/>
              <a:chOff x="9289520" y="4376570"/>
              <a:chExt cx="1025227" cy="1424635"/>
            </a:xfrm>
          </p:grpSpPr>
          <p:pic>
            <p:nvPicPr>
              <p:cNvPr id="47"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p:cNvGrpSpPr/>
            <p:nvPr/>
          </p:nvGrpSpPr>
          <p:grpSpPr>
            <a:xfrm>
              <a:off x="9733531" y="3690130"/>
              <a:ext cx="723388" cy="1137051"/>
              <a:chOff x="9289520" y="4376570"/>
              <a:chExt cx="1025227" cy="1424635"/>
            </a:xfrm>
          </p:grpSpPr>
          <p:pic>
            <p:nvPicPr>
              <p:cNvPr id="5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sp>
          <p:nvSpPr>
            <p:cNvPr id="72" name="Oval 71"/>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grpSp>
        <p:nvGrpSpPr>
          <p:cNvPr id="94" name="Group 93"/>
          <p:cNvGrpSpPr/>
          <p:nvPr/>
        </p:nvGrpSpPr>
        <p:grpSpPr>
          <a:xfrm>
            <a:off x="12082128" y="3299637"/>
            <a:ext cx="3432221" cy="2603089"/>
            <a:chOff x="7889358" y="3147237"/>
            <a:chExt cx="3432221" cy="2603089"/>
          </a:xfrm>
        </p:grpSpPr>
        <p:sp>
          <p:nvSpPr>
            <p:cNvPr id="95"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2 Nodes</a:t>
              </a:r>
              <a:endParaRPr lang="en-US" sz="2667" dirty="0"/>
            </a:p>
            <a:p>
              <a:endParaRPr lang="en-US" sz="2667" dirty="0"/>
            </a:p>
            <a:p>
              <a:endParaRPr lang="en-US" sz="2667" dirty="0"/>
            </a:p>
            <a:p>
              <a:endParaRPr lang="en-US" sz="4267" dirty="0"/>
            </a:p>
            <a:p>
              <a:endParaRPr lang="en-US" sz="4267" dirty="0"/>
            </a:p>
          </p:txBody>
        </p:sp>
        <p:grpSp>
          <p:nvGrpSpPr>
            <p:cNvPr id="96" name="Group 95"/>
            <p:cNvGrpSpPr/>
            <p:nvPr/>
          </p:nvGrpSpPr>
          <p:grpSpPr>
            <a:xfrm>
              <a:off x="8815591" y="3473935"/>
              <a:ext cx="723388" cy="1137051"/>
              <a:chOff x="9289520" y="4376570"/>
              <a:chExt cx="1025227" cy="1424635"/>
            </a:xfrm>
          </p:grpSpPr>
          <p:pic>
            <p:nvPicPr>
              <p:cNvPr id="10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7" name="Group 96"/>
            <p:cNvGrpSpPr/>
            <p:nvPr/>
          </p:nvGrpSpPr>
          <p:grpSpPr>
            <a:xfrm>
              <a:off x="9733531" y="3690130"/>
              <a:ext cx="723388" cy="1137051"/>
              <a:chOff x="9289520" y="4376570"/>
              <a:chExt cx="1025227" cy="1424635"/>
            </a:xfrm>
          </p:grpSpPr>
          <p:pic>
            <p:nvPicPr>
              <p:cNvPr id="9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sp>
          <p:nvSpPr>
            <p:cNvPr id="98" name="Oval 97"/>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grpSp>
        <p:nvGrpSpPr>
          <p:cNvPr id="105" name="Group 104"/>
          <p:cNvGrpSpPr/>
          <p:nvPr/>
        </p:nvGrpSpPr>
        <p:grpSpPr>
          <a:xfrm>
            <a:off x="9831569" y="5514751"/>
            <a:ext cx="3432221" cy="2603089"/>
            <a:chOff x="7889358" y="3147237"/>
            <a:chExt cx="3432221" cy="2603089"/>
          </a:xfrm>
        </p:grpSpPr>
        <p:sp>
          <p:nvSpPr>
            <p:cNvPr id="106"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3 Nodes</a:t>
              </a:r>
              <a:endParaRPr lang="en-US" sz="2667" dirty="0"/>
            </a:p>
            <a:p>
              <a:endParaRPr lang="en-US" sz="2667" dirty="0"/>
            </a:p>
            <a:p>
              <a:endParaRPr lang="en-US" sz="2667" dirty="0"/>
            </a:p>
            <a:p>
              <a:endParaRPr lang="en-US" sz="4267" dirty="0"/>
            </a:p>
            <a:p>
              <a:endParaRPr lang="en-US" sz="4267" dirty="0"/>
            </a:p>
          </p:txBody>
        </p:sp>
        <p:grpSp>
          <p:nvGrpSpPr>
            <p:cNvPr id="107" name="Group 106"/>
            <p:cNvGrpSpPr/>
            <p:nvPr/>
          </p:nvGrpSpPr>
          <p:grpSpPr>
            <a:xfrm>
              <a:off x="8815591" y="3473935"/>
              <a:ext cx="723388" cy="1137051"/>
              <a:chOff x="9289520" y="4376570"/>
              <a:chExt cx="1025227" cy="1424635"/>
            </a:xfrm>
          </p:grpSpPr>
          <p:pic>
            <p:nvPicPr>
              <p:cNvPr id="11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8" name="Group 107"/>
            <p:cNvGrpSpPr/>
            <p:nvPr/>
          </p:nvGrpSpPr>
          <p:grpSpPr>
            <a:xfrm>
              <a:off x="9733531" y="3690130"/>
              <a:ext cx="723388" cy="1137051"/>
              <a:chOff x="9289520" y="4376570"/>
              <a:chExt cx="1025227" cy="1424635"/>
            </a:xfrm>
          </p:grpSpPr>
          <p:pic>
            <p:nvPicPr>
              <p:cNvPr id="11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sp>
          <p:nvSpPr>
            <p:cNvPr id="109" name="Oval 108"/>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cxnSp>
        <p:nvCxnSpPr>
          <p:cNvPr id="117" name="Straight Arrow Connector 116"/>
          <p:cNvCxnSpPr/>
          <p:nvPr/>
        </p:nvCxnSpPr>
        <p:spPr>
          <a:xfrm flipV="1">
            <a:off x="4635795" y="4965536"/>
            <a:ext cx="2551818" cy="1161552"/>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20" name="Straight Arrow Connector 119"/>
          <p:cNvCxnSpPr/>
          <p:nvPr/>
        </p:nvCxnSpPr>
        <p:spPr>
          <a:xfrm flipV="1">
            <a:off x="4635795" y="5033823"/>
            <a:ext cx="7344316" cy="1561819"/>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25" name="Straight Arrow Connector 124"/>
          <p:cNvCxnSpPr/>
          <p:nvPr/>
        </p:nvCxnSpPr>
        <p:spPr>
          <a:xfrm flipV="1">
            <a:off x="4788195" y="6856864"/>
            <a:ext cx="4997416" cy="124369"/>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27" name="Slide Number Placeholder 126"/>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3953820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021582"/>
          </a:xfrm>
        </p:spPr>
        <p:txBody>
          <a:bodyPr/>
          <a:lstStyle/>
          <a:p>
            <a:endParaRPr lang="en-US" dirty="0"/>
          </a:p>
        </p:txBody>
      </p:sp>
      <p:sp>
        <p:nvSpPr>
          <p:cNvPr id="3" name="Title 2"/>
          <p:cNvSpPr>
            <a:spLocks noGrp="1"/>
          </p:cNvSpPr>
          <p:nvPr>
            <p:ph type="title"/>
          </p:nvPr>
        </p:nvSpPr>
        <p:spPr/>
        <p:txBody>
          <a:bodyPr/>
          <a:lstStyle/>
          <a:p>
            <a:r>
              <a:rPr lang="en-US" dirty="0" smtClean="0"/>
              <a:t>GE: Change to the chef-repo</a:t>
            </a:r>
            <a:endParaRPr lang="en-US" dirty="0"/>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6975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a:t>
            </a:r>
            <a:r>
              <a:rPr lang="en-US" dirty="0" err="1"/>
              <a:t>FILE</a:t>
            </a:r>
            <a:r>
              <a:rPr lang="en-US" dirty="0"/>
              <a:t>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p>
        </p:txBody>
      </p:sp>
      <p:sp>
        <p:nvSpPr>
          <p:cNvPr id="3" name="Title 2"/>
          <p:cNvSpPr>
            <a:spLocks noGrp="1"/>
          </p:cNvSpPr>
          <p:nvPr>
            <p:ph type="title"/>
          </p:nvPr>
        </p:nvSpPr>
        <p:spPr/>
        <p:txBody>
          <a:bodyPr/>
          <a:lstStyle/>
          <a:p>
            <a:r>
              <a:rPr lang="en-US" dirty="0" smtClean="0"/>
              <a:t>GE: </a:t>
            </a:r>
            <a:r>
              <a:rPr lang="en-US" dirty="0"/>
              <a:t>Run </a:t>
            </a:r>
            <a:r>
              <a:rPr lang="en-US" dirty="0" smtClean="0"/>
              <a:t>'knife </a:t>
            </a:r>
            <a:r>
              <a:rPr lang="en-US" dirty="0"/>
              <a:t>node </a:t>
            </a:r>
            <a:r>
              <a:rPr lang="en-US" dirty="0" smtClean="0"/>
              <a:t>–help' </a:t>
            </a:r>
            <a:endParaRPr lang="en-US" dirty="0"/>
          </a:p>
        </p:txBody>
      </p:sp>
      <p:sp>
        <p:nvSpPr>
          <p:cNvPr id="4" name="Text Placeholder 3"/>
          <p:cNvSpPr>
            <a:spLocks noGrp="1"/>
          </p:cNvSpPr>
          <p:nvPr>
            <p:ph type="body" sz="quarter" idx="11"/>
          </p:nvPr>
        </p:nvSpPr>
        <p:spPr/>
        <p:txBody>
          <a:bodyPr/>
          <a:lstStyle/>
          <a:p>
            <a:r>
              <a:rPr lang="en-US" dirty="0" smtClean="0"/>
              <a:t>$ knife node --help</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
        <p:nvSpPr>
          <p:cNvPr id="7" name="Rectangle 6"/>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931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446885"/>
          </a:xfrm>
        </p:spPr>
        <p:txBody>
          <a:bodyPr/>
          <a:lstStyle/>
          <a:p>
            <a:endParaRPr lang="en-US" dirty="0"/>
          </a:p>
        </p:txBody>
      </p:sp>
      <p:sp>
        <p:nvSpPr>
          <p:cNvPr id="3" name="Title 2"/>
          <p:cNvSpPr>
            <a:spLocks noGrp="1"/>
          </p:cNvSpPr>
          <p:nvPr>
            <p:ph type="title"/>
          </p:nvPr>
        </p:nvSpPr>
        <p:spPr/>
        <p:txBody>
          <a:bodyPr>
            <a:normAutofit/>
          </a:bodyPr>
          <a:lstStyle/>
          <a:p>
            <a:r>
              <a:rPr lang="en-US" dirty="0" smtClean="0"/>
              <a:t>GE: Run 'knife </a:t>
            </a:r>
            <a:r>
              <a:rPr lang="en-US" dirty="0"/>
              <a:t>node </a:t>
            </a:r>
            <a:r>
              <a:rPr lang="en-US" dirty="0" smtClean="0"/>
              <a:t>list'</a:t>
            </a:r>
            <a:endParaRPr lang="en-US" dirty="0"/>
          </a:p>
        </p:txBody>
      </p:sp>
      <p:sp>
        <p:nvSpPr>
          <p:cNvPr id="4" name="Text Placeholder 3"/>
          <p:cNvSpPr>
            <a:spLocks noGrp="1"/>
          </p:cNvSpPr>
          <p:nvPr>
            <p:ph type="body" sz="quarter" idx="11"/>
          </p:nvPr>
        </p:nvSpPr>
        <p:spPr/>
        <p:txBody>
          <a:bodyPr/>
          <a:lstStyle/>
          <a:p>
            <a:r>
              <a:rPr lang="en-US" dirty="0" smtClean="0"/>
              <a:t>$ knife node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1782953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Additional Systems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Installing </a:t>
            </a:r>
            <a:r>
              <a:rPr lang="en-US" dirty="0"/>
              <a:t>the Chef tools, </a:t>
            </a:r>
            <a:r>
              <a:rPr lang="en-US" dirty="0" smtClean="0"/>
              <a:t>transferring </a:t>
            </a:r>
            <a:r>
              <a:rPr lang="en-US" dirty="0"/>
              <a:t>the apache cookbook, and applying the run </a:t>
            </a:r>
            <a:r>
              <a:rPr lang="en-US" dirty="0" smtClean="0"/>
              <a:t>list </a:t>
            </a:r>
            <a:r>
              <a:rPr lang="en-US" dirty="0"/>
              <a:t>is not terribly expensive.</a:t>
            </a:r>
          </a:p>
          <a:p>
            <a:pPr marL="309025" lvl="1"/>
            <a:endParaRPr lang="en-US" dirty="0" smtClean="0"/>
          </a:p>
          <a:p>
            <a:pPr marL="880525" lvl="1" indent="-571500">
              <a:buFont typeface="Arial" panose="020B0604020202020204" pitchFamily="34" charset="0"/>
              <a:buChar char="•"/>
            </a:pPr>
            <a:r>
              <a:rPr lang="en-US" dirty="0" smtClean="0"/>
              <a:t>Chef provides </a:t>
            </a:r>
            <a:r>
              <a:rPr lang="en-US" dirty="0"/>
              <a:t>a one-line curl </a:t>
            </a:r>
            <a:r>
              <a:rPr lang="en-US" dirty="0" smtClean="0"/>
              <a:t>install.</a:t>
            </a:r>
          </a:p>
          <a:p>
            <a:pPr marL="880525" lvl="1" indent="-571500">
              <a:buFont typeface="Arial" panose="020B0604020202020204" pitchFamily="34" charset="0"/>
              <a:buChar char="•"/>
            </a:pPr>
            <a:r>
              <a:rPr lang="en-US" dirty="0"/>
              <a:t>You could use </a:t>
            </a:r>
            <a:r>
              <a:rPr lang="en-US" b="1" dirty="0" err="1"/>
              <a:t>git</a:t>
            </a:r>
            <a:r>
              <a:rPr lang="en-US" dirty="0"/>
              <a:t> to clone the repository from a common </a:t>
            </a:r>
            <a:r>
              <a:rPr lang="en-US" b="1" dirty="0" err="1"/>
              <a:t>git</a:t>
            </a:r>
            <a:r>
              <a:rPr lang="en-US" dirty="0"/>
              <a:t> repository. </a:t>
            </a:r>
            <a:endParaRPr lang="en-US" dirty="0" smtClean="0"/>
          </a:p>
          <a:p>
            <a:pPr marL="880525" lvl="1" indent="-571500">
              <a:buFont typeface="Arial" panose="020B0604020202020204" pitchFamily="34" charset="0"/>
              <a:buChar char="•"/>
            </a:pPr>
            <a:r>
              <a:rPr lang="en-US" dirty="0"/>
              <a:t>Applying the run </a:t>
            </a:r>
            <a:r>
              <a:rPr lang="en-US" dirty="0" smtClean="0"/>
              <a:t>list.</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706599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849843"/>
          </a:xfrm>
        </p:spPr>
        <p:txBody>
          <a:bodyPr/>
          <a:lstStyle/>
          <a:p>
            <a:r>
              <a:rPr lang="en-US" sz="2000" dirty="0"/>
              <a:t>knife bootstrap FQDN (options)</a:t>
            </a:r>
          </a:p>
          <a:p>
            <a:r>
              <a:rPr lang="en-US" sz="2000" dirty="0"/>
              <a:t>        --bootstrap-curl-options OPTIONS</a:t>
            </a:r>
          </a:p>
          <a:p>
            <a:r>
              <a:rPr lang="en-US" sz="2000" dirty="0"/>
              <a:t>                                     Add options to curl when install chef-client</a:t>
            </a:r>
          </a:p>
          <a:p>
            <a:r>
              <a:rPr lang="en-US" sz="2000" dirty="0"/>
              <a:t>        --bootstrap-install-command COMMANDS</a:t>
            </a:r>
          </a:p>
          <a:p>
            <a:r>
              <a:rPr lang="en-US" sz="2000" dirty="0"/>
              <a:t>                                     Custom command to install chef-client</a:t>
            </a:r>
          </a:p>
          <a:p>
            <a:r>
              <a:rPr lang="en-US" sz="2000" dirty="0"/>
              <a:t>        --bootstrap-no-proxy [NO_PROXY_URL|NO_PROXY_IP]</a:t>
            </a:r>
          </a:p>
          <a:p>
            <a:r>
              <a:rPr lang="en-US" sz="2000" dirty="0"/>
              <a:t>                                     Do not proxy locations for the node being bootstrapped; this option is used </a:t>
            </a:r>
            <a:r>
              <a:rPr lang="en-US" sz="2000" dirty="0" smtClean="0"/>
              <a:t>internally </a:t>
            </a:r>
            <a:r>
              <a:rPr lang="en-US" sz="2000" dirty="0"/>
              <a:t>by Opscode</a:t>
            </a:r>
          </a:p>
          <a:p>
            <a:r>
              <a:rPr lang="en-US" sz="2000" dirty="0"/>
              <a:t>        --bootstrap-proxy PROXY_URL  The proxy server for the node being bootstrapped</a:t>
            </a:r>
          </a:p>
          <a:p>
            <a:r>
              <a:rPr lang="en-US" sz="2000" dirty="0"/>
              <a:t>    -t TEMPLATE,                     Bootstrap Chef using a built-in or custom template. Set to the full path of an </a:t>
            </a:r>
            <a:r>
              <a:rPr lang="en-US" sz="2000" dirty="0" err="1" smtClean="0"/>
              <a:t>erb</a:t>
            </a:r>
            <a:r>
              <a:rPr lang="en-US" sz="2000" dirty="0"/>
              <a:t> </a:t>
            </a:r>
            <a:r>
              <a:rPr lang="en-US" sz="2000" dirty="0" smtClean="0"/>
              <a:t>template </a:t>
            </a:r>
            <a:r>
              <a:rPr lang="en-US" sz="2000" dirty="0"/>
              <a:t>or use one of the built-in </a:t>
            </a:r>
            <a:r>
              <a:rPr lang="en-US" sz="2000" dirty="0" smtClean="0"/>
              <a:t>templates.</a:t>
            </a:r>
            <a:endParaRPr lang="en-US" sz="2000" dirty="0"/>
          </a:p>
        </p:txBody>
      </p:sp>
      <p:sp>
        <p:nvSpPr>
          <p:cNvPr id="3" name="Title 2"/>
          <p:cNvSpPr>
            <a:spLocks noGrp="1"/>
          </p:cNvSpPr>
          <p:nvPr>
            <p:ph type="title"/>
          </p:nvPr>
        </p:nvSpPr>
        <p:spPr/>
        <p:txBody>
          <a:bodyPr>
            <a:normAutofit/>
          </a:bodyPr>
          <a:lstStyle/>
          <a:p>
            <a:r>
              <a:rPr lang="en-US" dirty="0" smtClean="0"/>
              <a:t>GE: </a:t>
            </a:r>
            <a:r>
              <a:rPr lang="en-US" dirty="0"/>
              <a:t>Run </a:t>
            </a:r>
            <a:r>
              <a:rPr lang="en-US" dirty="0" smtClean="0"/>
              <a:t>'</a:t>
            </a:r>
            <a:r>
              <a:rPr lang="en-US" dirty="0"/>
              <a:t>knife bootstrap </a:t>
            </a:r>
            <a:r>
              <a:rPr lang="en-US" dirty="0" smtClean="0"/>
              <a:t>–help'</a:t>
            </a:r>
            <a:endParaRPr lang="en-US" dirty="0"/>
          </a:p>
        </p:txBody>
      </p:sp>
      <p:sp>
        <p:nvSpPr>
          <p:cNvPr id="4" name="Text Placeholder 3"/>
          <p:cNvSpPr>
            <a:spLocks noGrp="1"/>
          </p:cNvSpPr>
          <p:nvPr>
            <p:ph type="body" sz="quarter" idx="11"/>
          </p:nvPr>
        </p:nvSpPr>
        <p:spPr/>
        <p:txBody>
          <a:bodyPr/>
          <a:lstStyle/>
          <a:p>
            <a:r>
              <a:rPr lang="en-US" dirty="0" smtClean="0"/>
              <a:t>$ knife bootstrap --help</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93448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t>Creating new client for node1</a:t>
            </a:r>
          </a:p>
          <a:p>
            <a:r>
              <a:rPr lang="en-US" sz="2200" dirty="0"/>
              <a:t>Creating new node for node1</a:t>
            </a:r>
          </a:p>
          <a:p>
            <a:r>
              <a:rPr lang="en-US" sz="2200" dirty="0"/>
              <a:t>Connecting to ec2-54-175-46-24.compute-1.amazonaws.com</a:t>
            </a:r>
          </a:p>
          <a:p>
            <a:r>
              <a:rPr lang="en-US" sz="2200" dirty="0"/>
              <a:t>ec2-54-175-46-24.compute-1.amazonaws.com Starting first Chef Client run...</a:t>
            </a:r>
          </a:p>
          <a:p>
            <a:r>
              <a:rPr lang="en-US" sz="2200" dirty="0"/>
              <a:t>ec2-54-175-46-24.compute-1.amazonaws.com Starting Chef Client, version 12.3.0</a:t>
            </a:r>
          </a:p>
          <a:p>
            <a:r>
              <a:rPr lang="en-US" sz="2200" dirty="0"/>
              <a:t>ec2-54-175-46-24.compute-1.amazonaws.com resolving cookbooks for run list: []</a:t>
            </a:r>
          </a:p>
          <a:p>
            <a:r>
              <a:rPr lang="en-US" sz="2200" dirty="0"/>
              <a:t>ec2-54-175-46-24.compute-1.amazonaws.com Synchronizing Cookbooks:</a:t>
            </a:r>
          </a:p>
          <a:p>
            <a:r>
              <a:rPr lang="en-US" sz="2200" dirty="0"/>
              <a:t>ec2-54-175-46-24.compute-1.amazonaws.com Compiling Cookbooks...</a:t>
            </a:r>
          </a:p>
          <a:p>
            <a:r>
              <a:rPr lang="en-US" sz="2200" dirty="0"/>
              <a:t>ec2-54-175-46-24.compute-1.amazonaws.com [2015-09-16T16:51:21+00:00] WARN: Node node1 has an empty run list.</a:t>
            </a:r>
          </a:p>
          <a:p>
            <a:r>
              <a:rPr lang="en-US" sz="2200" dirty="0"/>
              <a:t>ec2-54-175-46-24.compute-1.amazonaws.com Converging 0 resources</a:t>
            </a:r>
          </a:p>
          <a:p>
            <a:r>
              <a:rPr lang="en-US" sz="2200" dirty="0"/>
              <a:t>ec2-54-175-46-24.compute-1.amazonaws.com</a:t>
            </a:r>
          </a:p>
          <a:p>
            <a:r>
              <a:rPr lang="en-US" sz="2200" dirty="0"/>
              <a:t>ec2-54-175-46-24.compute-1.amazonaws.com Running handlers</a:t>
            </a:r>
            <a:r>
              <a:rPr lang="en-US" sz="2200" dirty="0" smtClean="0"/>
              <a:t>:</a:t>
            </a:r>
            <a:endParaRPr lang="en-US" sz="2200" dirty="0"/>
          </a:p>
        </p:txBody>
      </p:sp>
      <p:sp>
        <p:nvSpPr>
          <p:cNvPr id="3" name="Title 2"/>
          <p:cNvSpPr>
            <a:spLocks noGrp="1"/>
          </p:cNvSpPr>
          <p:nvPr>
            <p:ph type="title"/>
          </p:nvPr>
        </p:nvSpPr>
        <p:spPr/>
        <p:txBody>
          <a:bodyPr/>
          <a:lstStyle/>
          <a:p>
            <a:r>
              <a:rPr lang="en-US" dirty="0"/>
              <a:t>GE: </a:t>
            </a:r>
            <a:r>
              <a:rPr lang="en-US" dirty="0" smtClean="0"/>
              <a:t>Bootstrap Your Node</a:t>
            </a:r>
            <a:endParaRPr lang="en-US" dirty="0"/>
          </a:p>
        </p:txBody>
      </p:sp>
      <p:sp>
        <p:nvSpPr>
          <p:cNvPr id="4" name="Text Placeholder 3"/>
          <p:cNvSpPr>
            <a:spLocks noGrp="1"/>
          </p:cNvSpPr>
          <p:nvPr>
            <p:ph type="body" sz="quarter" idx="11"/>
          </p:nvPr>
        </p:nvSpPr>
        <p:spPr/>
        <p:txBody>
          <a:bodyPr/>
          <a:lstStyle/>
          <a:p>
            <a:r>
              <a:rPr lang="en-US" sz="3200" dirty="0" smtClean="0"/>
              <a:t>$ knife bootstrap FQDN -x USER -P PWD --sudo -N node1</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26334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192243"/>
          </a:xfrm>
        </p:spPr>
        <p:txBody>
          <a:bodyPr/>
          <a:lstStyle/>
          <a:p>
            <a:r>
              <a:rPr lang="en-US" dirty="0"/>
              <a:t>node1</a:t>
            </a:r>
          </a:p>
        </p:txBody>
      </p:sp>
      <p:sp>
        <p:nvSpPr>
          <p:cNvPr id="3" name="Title 2"/>
          <p:cNvSpPr>
            <a:spLocks noGrp="1"/>
          </p:cNvSpPr>
          <p:nvPr>
            <p:ph type="title"/>
          </p:nvPr>
        </p:nvSpPr>
        <p:spPr/>
        <p:txBody>
          <a:bodyPr/>
          <a:lstStyle/>
          <a:p>
            <a:r>
              <a:rPr lang="en-US" dirty="0"/>
              <a:t>GE: </a:t>
            </a:r>
            <a:r>
              <a:rPr lang="en-US" dirty="0" smtClean="0"/>
              <a:t>Run 'knife </a:t>
            </a:r>
            <a:r>
              <a:rPr lang="en-US" dirty="0"/>
              <a:t>node list</a:t>
            </a:r>
            <a:r>
              <a:rPr lang="en-US" dirty="0" smtClean="0"/>
              <a:t>' Again </a:t>
            </a:r>
            <a:endParaRPr lang="en-US" dirty="0"/>
          </a:p>
        </p:txBody>
      </p:sp>
      <p:sp>
        <p:nvSpPr>
          <p:cNvPr id="4" name="Text Placeholder 3"/>
          <p:cNvSpPr>
            <a:spLocks noGrp="1"/>
          </p:cNvSpPr>
          <p:nvPr>
            <p:ph type="body" sz="quarter" idx="11"/>
          </p:nvPr>
        </p:nvSpPr>
        <p:spPr/>
        <p:txBody>
          <a:bodyPr/>
          <a:lstStyle/>
          <a:p>
            <a:r>
              <a:rPr lang="en-US" dirty="0" smtClean="0"/>
              <a:t>$ knife node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416442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Node Name:   node1</a:t>
            </a:r>
          </a:p>
          <a:p>
            <a:r>
              <a:rPr lang="en-US" dirty="0"/>
              <a:t>Environment: _default</a:t>
            </a:r>
          </a:p>
          <a:p>
            <a:r>
              <a:rPr lang="en-US" dirty="0"/>
              <a:t>FQDN:        ip-172-31-8-68.ec2.internal</a:t>
            </a:r>
          </a:p>
          <a:p>
            <a:r>
              <a:rPr lang="en-US" dirty="0"/>
              <a:t>IP:          54.175.46.24</a:t>
            </a:r>
          </a:p>
          <a:p>
            <a:r>
              <a:rPr lang="en-US" dirty="0"/>
              <a:t>Run List:</a:t>
            </a:r>
          </a:p>
          <a:p>
            <a:r>
              <a:rPr lang="en-US" dirty="0"/>
              <a:t>Roles:</a:t>
            </a:r>
          </a:p>
          <a:p>
            <a:r>
              <a:rPr lang="en-US" dirty="0"/>
              <a:t>Recipes:</a:t>
            </a:r>
          </a:p>
          <a:p>
            <a:r>
              <a:rPr lang="en-US" dirty="0"/>
              <a:t>Platform:    centos 6.7</a:t>
            </a:r>
          </a:p>
          <a:p>
            <a:r>
              <a:rPr lang="en-US" dirty="0"/>
              <a:t>Tags:</a:t>
            </a:r>
          </a:p>
        </p:txBody>
      </p:sp>
      <p:sp>
        <p:nvSpPr>
          <p:cNvPr id="3" name="Title 2"/>
          <p:cNvSpPr>
            <a:spLocks noGrp="1"/>
          </p:cNvSpPr>
          <p:nvPr>
            <p:ph type="title"/>
          </p:nvPr>
        </p:nvSpPr>
        <p:spPr/>
        <p:txBody>
          <a:bodyPr>
            <a:normAutofit fontScale="90000"/>
          </a:bodyPr>
          <a:lstStyle/>
          <a:p>
            <a:r>
              <a:rPr lang="en-US" dirty="0" smtClean="0"/>
              <a:t>GE: View More Information About </a:t>
            </a:r>
            <a:r>
              <a:rPr lang="en-US" dirty="0"/>
              <a:t>Y</a:t>
            </a:r>
            <a:r>
              <a:rPr lang="en-US" dirty="0" smtClean="0"/>
              <a:t>our Node </a:t>
            </a:r>
            <a:endParaRPr lang="en-US" dirty="0"/>
          </a:p>
        </p:txBody>
      </p:sp>
      <p:sp>
        <p:nvSpPr>
          <p:cNvPr id="4" name="Text Placeholder 3"/>
          <p:cNvSpPr>
            <a:spLocks noGrp="1"/>
          </p:cNvSpPr>
          <p:nvPr>
            <p:ph type="body" sz="quarter" idx="11"/>
          </p:nvPr>
        </p:nvSpPr>
        <p:spPr/>
        <p:txBody>
          <a:bodyPr/>
          <a:lstStyle/>
          <a:p>
            <a:r>
              <a:rPr lang="en-US" dirty="0" smtClean="0"/>
              <a:t>$ knife node show node1</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2673181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7" name="Rectangle 1"/>
          <p:cNvSpPr>
            <a:spLocks noGrp="1" noChangeArrowheads="1"/>
          </p:cNvSpPr>
          <p:nvPr>
            <p:ph type="ctrTitle"/>
          </p:nvPr>
        </p:nvSpPr>
        <p:spPr>
          <a:xfrm>
            <a:off x="3013752" y="2496327"/>
            <a:ext cx="12946422" cy="852712"/>
          </a:xfrm>
          <a:ln/>
        </p:spPr>
        <p:txBody>
          <a:bodyPr>
            <a:normAutofit fontScale="90000"/>
          </a:bodyPr>
          <a:lstStyle/>
          <a:p>
            <a:r>
              <a:rPr lang="en-US" dirty="0"/>
              <a:t>What </a:t>
            </a:r>
            <a:r>
              <a:rPr lang="en-US" dirty="0" smtClean="0"/>
              <a:t>happened during bootstrap?</a:t>
            </a:r>
            <a:endParaRPr lang="en-US" dirty="0"/>
          </a:p>
        </p:txBody>
      </p:sp>
      <p:sp>
        <p:nvSpPr>
          <p:cNvPr id="413698" name="Rectangle 2"/>
          <p:cNvSpPr>
            <a:spLocks noGrp="1" noChangeArrowheads="1"/>
          </p:cNvSpPr>
          <p:nvPr>
            <p:ph type="subTitle" idx="1"/>
          </p:nvPr>
        </p:nvSpPr>
        <p:spPr>
          <a:xfrm>
            <a:off x="3013753" y="3505071"/>
            <a:ext cx="12426922" cy="2544287"/>
          </a:xfrm>
          <a:ln/>
        </p:spPr>
        <p:txBody>
          <a:bodyPr/>
          <a:lstStyle/>
          <a:p>
            <a:r>
              <a:rPr lang="en-US" sz="4000" dirty="0"/>
              <a:t>Chef and all of its dependencies installed </a:t>
            </a:r>
            <a:endParaRPr lang="en-US" sz="4000" dirty="0" smtClean="0"/>
          </a:p>
          <a:p>
            <a:r>
              <a:rPr lang="en-US" sz="4000" dirty="0" smtClean="0"/>
              <a:t>Installation </a:t>
            </a:r>
            <a:r>
              <a:rPr lang="en-US" sz="4000" dirty="0"/>
              <a:t>includes</a:t>
            </a:r>
          </a:p>
          <a:p>
            <a:pPr marL="1295361" lvl="1" indent="-685800" algn="l">
              <a:spcBef>
                <a:spcPts val="1139"/>
              </a:spcBef>
              <a:buFont typeface="Arial"/>
              <a:buChar char="•"/>
            </a:pPr>
            <a:r>
              <a:rPr lang="en-US" sz="4000" dirty="0">
                <a:solidFill>
                  <a:schemeClr val="accent3">
                    <a:lumMod val="50000"/>
                  </a:schemeClr>
                </a:solidFill>
              </a:rPr>
              <a:t>The Ruby language - used by Chef</a:t>
            </a:r>
          </a:p>
          <a:p>
            <a:pPr marL="1295361" lvl="1" indent="-685800" algn="l">
              <a:spcBef>
                <a:spcPts val="1139"/>
              </a:spcBef>
              <a:buFont typeface="Arial"/>
              <a:buChar char="•"/>
            </a:pPr>
            <a:r>
              <a:rPr lang="en-US" sz="4000" dirty="0" smtClean="0">
                <a:solidFill>
                  <a:schemeClr val="accent3">
                    <a:lumMod val="50000"/>
                  </a:schemeClr>
                </a:solidFill>
              </a:rPr>
              <a:t>chef</a:t>
            </a:r>
            <a:r>
              <a:rPr lang="en-US" sz="4000" dirty="0">
                <a:solidFill>
                  <a:schemeClr val="accent3">
                    <a:lumMod val="50000"/>
                  </a:schemeClr>
                </a:solidFill>
              </a:rPr>
              <a:t>-client - Client application</a:t>
            </a:r>
          </a:p>
          <a:p>
            <a:pPr marL="1295361" lvl="1" indent="-685800" algn="l">
              <a:spcBef>
                <a:spcPts val="1139"/>
              </a:spcBef>
              <a:buFont typeface="Arial"/>
              <a:buChar char="•"/>
            </a:pPr>
            <a:r>
              <a:rPr lang="en-US" sz="4000" dirty="0" err="1">
                <a:solidFill>
                  <a:schemeClr val="accent3">
                    <a:lumMod val="50000"/>
                  </a:schemeClr>
                </a:solidFill>
              </a:rPr>
              <a:t>ohai</a:t>
            </a:r>
            <a:r>
              <a:rPr lang="en-US" sz="4000" dirty="0">
                <a:solidFill>
                  <a:schemeClr val="accent3">
                    <a:lumMod val="50000"/>
                  </a:schemeClr>
                </a:solidFill>
              </a:rPr>
              <a:t> - System profiler</a:t>
            </a:r>
          </a:p>
          <a:p>
            <a:pPr marL="1295361" lvl="1" indent="-685800" algn="l">
              <a:spcBef>
                <a:spcPts val="1139"/>
              </a:spcBef>
              <a:buFont typeface="Arial"/>
              <a:buChar char="•"/>
            </a:pPr>
            <a:r>
              <a:rPr lang="en-US" sz="4000" dirty="0">
                <a:solidFill>
                  <a:schemeClr val="accent3">
                    <a:lumMod val="50000"/>
                  </a:schemeClr>
                </a:solidFill>
              </a:rPr>
              <a:t>...and more</a:t>
            </a:r>
          </a:p>
        </p:txBody>
      </p:sp>
    </p:spTree>
    <p:extLst>
      <p:ext uri="{BB962C8B-B14F-4D97-AF65-F5344CB8AC3E}">
        <p14:creationId xmlns:p14="http://schemas.microsoft.com/office/powerpoint/2010/main" val="4910072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2" name="Rectangle 4"/>
          <p:cNvSpPr>
            <a:spLocks noGrp="1" noChangeArrowheads="1"/>
          </p:cNvSpPr>
          <p:nvPr>
            <p:ph type="title"/>
          </p:nvPr>
        </p:nvSpPr>
        <p:spPr>
          <a:ln/>
        </p:spPr>
        <p:txBody>
          <a:bodyPr/>
          <a:lstStyle/>
          <a:p>
            <a:r>
              <a:rPr lang="en-US" dirty="0"/>
              <a:t>knife bootstrap sequence</a:t>
            </a:r>
          </a:p>
        </p:txBody>
      </p:sp>
      <p:sp>
        <p:nvSpPr>
          <p:cNvPr id="406529" name="Rectangle 1"/>
          <p:cNvSpPr>
            <a:spLocks/>
          </p:cNvSpPr>
          <p:nvPr/>
        </p:nvSpPr>
        <p:spPr bwMode="auto">
          <a:xfrm>
            <a:off x="10148888" y="7597775"/>
            <a:ext cx="3033712"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chemeClr val="tx1"/>
                </a:solidFill>
                <a:ea typeface="ＭＳ Ｐゴシック" charset="0"/>
                <a:cs typeface="Gill Sans" charset="0"/>
              </a:rPr>
              <a:t>Node</a:t>
            </a:r>
          </a:p>
        </p:txBody>
      </p:sp>
      <p:sp>
        <p:nvSpPr>
          <p:cNvPr id="406530" name="AutoShape 2"/>
          <p:cNvSpPr>
            <a:spLocks/>
          </p:cNvSpPr>
          <p:nvPr/>
        </p:nvSpPr>
        <p:spPr bwMode="auto">
          <a:xfrm>
            <a:off x="9409114" y="3797300"/>
            <a:ext cx="850900"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06531" name="AutoShape 3"/>
          <p:cNvSpPr>
            <a:spLocks/>
          </p:cNvSpPr>
          <p:nvPr/>
        </p:nvSpPr>
        <p:spPr bwMode="auto">
          <a:xfrm>
            <a:off x="9412289" y="7466014"/>
            <a:ext cx="85090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06533" name="Rectangle 5"/>
          <p:cNvSpPr>
            <a:spLocks/>
          </p:cNvSpPr>
          <p:nvPr/>
        </p:nvSpPr>
        <p:spPr bwMode="auto">
          <a:xfrm>
            <a:off x="10388601" y="3886201"/>
            <a:ext cx="3033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chemeClr val="tx1"/>
                </a:solidFill>
                <a:ea typeface="ＭＳ Ｐゴシック" charset="0"/>
                <a:cs typeface="Gill Sans" charset="0"/>
              </a:rPr>
              <a:t>Workstation</a:t>
            </a:r>
          </a:p>
        </p:txBody>
      </p:sp>
      <p:sp>
        <p:nvSpPr>
          <p:cNvPr id="406534" name="AutoShape 6"/>
          <p:cNvSpPr>
            <a:spLocks/>
          </p:cNvSpPr>
          <p:nvPr/>
        </p:nvSpPr>
        <p:spPr bwMode="auto">
          <a:xfrm>
            <a:off x="2082800" y="3022600"/>
            <a:ext cx="2362200"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a:solidFill>
                  <a:srgbClr val="FEFEFE"/>
                </a:solidFill>
                <a:effectLst>
                  <a:outerShdw blurRad="38100" dist="38100" dir="2700000" algn="tl">
                    <a:srgbClr val="000000"/>
                  </a:outerShdw>
                </a:effectLst>
                <a:ea typeface="ＭＳ Ｐゴシック" charset="0"/>
                <a:cs typeface="Gill Sans" charset="0"/>
              </a:rPr>
              <a:t>Chef Server</a:t>
            </a:r>
          </a:p>
        </p:txBody>
      </p:sp>
    </p:spTree>
    <p:extLst>
      <p:ext uri="{BB962C8B-B14F-4D97-AF65-F5344CB8AC3E}">
        <p14:creationId xmlns:p14="http://schemas.microsoft.com/office/powerpoint/2010/main" val="26958059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6" name="Rectangle 4"/>
          <p:cNvSpPr>
            <a:spLocks noGrp="1" noChangeArrowheads="1"/>
          </p:cNvSpPr>
          <p:nvPr>
            <p:ph type="title"/>
          </p:nvPr>
        </p:nvSpPr>
        <p:spPr>
          <a:ln/>
        </p:spPr>
        <p:txBody>
          <a:bodyPr/>
          <a:lstStyle/>
          <a:p>
            <a:r>
              <a:rPr lang="en-US" dirty="0"/>
              <a:t>knife bootstrap sequence</a:t>
            </a:r>
          </a:p>
        </p:txBody>
      </p:sp>
      <p:sp>
        <p:nvSpPr>
          <p:cNvPr id="407553" name="Rectangle 1"/>
          <p:cNvSpPr>
            <a:spLocks/>
          </p:cNvSpPr>
          <p:nvPr/>
        </p:nvSpPr>
        <p:spPr bwMode="auto">
          <a:xfrm>
            <a:off x="10148888" y="7597775"/>
            <a:ext cx="3033712"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chemeClr val="tx1"/>
                </a:solidFill>
                <a:ea typeface="ＭＳ Ｐゴシック" charset="0"/>
                <a:cs typeface="Gill Sans" charset="0"/>
              </a:rPr>
              <a:t>Node</a:t>
            </a:r>
          </a:p>
        </p:txBody>
      </p:sp>
      <p:sp>
        <p:nvSpPr>
          <p:cNvPr id="407554" name="AutoShape 2"/>
          <p:cNvSpPr>
            <a:spLocks/>
          </p:cNvSpPr>
          <p:nvPr/>
        </p:nvSpPr>
        <p:spPr bwMode="auto">
          <a:xfrm>
            <a:off x="9409114" y="3797300"/>
            <a:ext cx="850900"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07555" name="AutoShape 3"/>
          <p:cNvSpPr>
            <a:spLocks/>
          </p:cNvSpPr>
          <p:nvPr/>
        </p:nvSpPr>
        <p:spPr bwMode="auto">
          <a:xfrm>
            <a:off x="9412289" y="7466014"/>
            <a:ext cx="85090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07557" name="Rectangle 5"/>
          <p:cNvSpPr>
            <a:spLocks/>
          </p:cNvSpPr>
          <p:nvPr/>
        </p:nvSpPr>
        <p:spPr bwMode="auto">
          <a:xfrm>
            <a:off x="10388601" y="3886201"/>
            <a:ext cx="3033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chemeClr val="tx1"/>
                </a:solidFill>
                <a:ea typeface="ＭＳ Ｐゴシック" charset="0"/>
                <a:cs typeface="Gill Sans" charset="0"/>
              </a:rPr>
              <a:t>Workstation</a:t>
            </a:r>
          </a:p>
        </p:txBody>
      </p:sp>
      <p:sp>
        <p:nvSpPr>
          <p:cNvPr id="407559" name="AutoShape 7"/>
          <p:cNvSpPr>
            <a:spLocks/>
          </p:cNvSpPr>
          <p:nvPr/>
        </p:nvSpPr>
        <p:spPr bwMode="auto">
          <a:xfrm>
            <a:off x="2082800" y="3022600"/>
            <a:ext cx="2362200"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a:solidFill>
                  <a:srgbClr val="FEFEFE"/>
                </a:solidFill>
                <a:effectLst>
                  <a:outerShdw blurRad="38100" dist="38100" dir="2700000" algn="tl">
                    <a:srgbClr val="000000"/>
                  </a:outerShdw>
                </a:effectLst>
                <a:ea typeface="ＭＳ Ｐゴシック" charset="0"/>
                <a:cs typeface="Gill Sans" charset="0"/>
              </a:rPr>
              <a:t>Chef Server</a:t>
            </a:r>
          </a:p>
        </p:txBody>
      </p:sp>
      <p:sp>
        <p:nvSpPr>
          <p:cNvPr id="11" name="Rectangle 6"/>
          <p:cNvSpPr>
            <a:spLocks/>
          </p:cNvSpPr>
          <p:nvPr/>
        </p:nvSpPr>
        <p:spPr bwMode="auto">
          <a:xfrm>
            <a:off x="787401" y="1442820"/>
            <a:ext cx="15468599" cy="1386043"/>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495" tIns="190495" rIns="190495" bIns="190495"/>
          <a:lstStyle/>
          <a:p>
            <a:r>
              <a:rPr lang="en-US" sz="3600" dirty="0">
                <a:latin typeface="Courier"/>
                <a:cs typeface="Courier"/>
              </a:rPr>
              <a:t>knife bootstrap &lt;IP&gt; --</a:t>
            </a:r>
            <a:r>
              <a:rPr lang="en-US" sz="3600" dirty="0" err="1">
                <a:latin typeface="Courier"/>
                <a:cs typeface="Courier"/>
              </a:rPr>
              <a:t>sudo</a:t>
            </a:r>
            <a:r>
              <a:rPr lang="en-US" sz="3600" dirty="0">
                <a:latin typeface="Courier"/>
                <a:cs typeface="Courier"/>
              </a:rPr>
              <a:t> -x chef -P chef -N "</a:t>
            </a:r>
            <a:r>
              <a:rPr lang="en-US" sz="3600" dirty="0" err="1">
                <a:latin typeface="Courier"/>
                <a:cs typeface="Courier"/>
              </a:rPr>
              <a:t>mynode</a:t>
            </a:r>
            <a:r>
              <a:rPr lang="en-US" sz="3600" dirty="0" smtClean="0">
                <a:latin typeface="Courier"/>
                <a:cs typeface="Courier"/>
              </a:rPr>
              <a:t>"</a:t>
            </a:r>
            <a:endParaRPr lang="en-US" sz="3600" dirty="0">
              <a:latin typeface="Courier"/>
              <a:cs typeface="Courier"/>
            </a:endParaRPr>
          </a:p>
        </p:txBody>
      </p:sp>
    </p:spTree>
    <p:extLst>
      <p:ext uri="{BB962C8B-B14F-4D97-AF65-F5344CB8AC3E}">
        <p14:creationId xmlns:p14="http://schemas.microsoft.com/office/powerpoint/2010/main" val="156040580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80" name="Rectangle 4"/>
          <p:cNvSpPr>
            <a:spLocks noGrp="1" noChangeArrowheads="1"/>
          </p:cNvSpPr>
          <p:nvPr>
            <p:ph type="title"/>
          </p:nvPr>
        </p:nvSpPr>
        <p:spPr>
          <a:ln/>
        </p:spPr>
        <p:txBody>
          <a:bodyPr/>
          <a:lstStyle/>
          <a:p>
            <a:r>
              <a:rPr lang="en-US" dirty="0"/>
              <a:t>knife bootstrap sequence</a:t>
            </a:r>
          </a:p>
        </p:txBody>
      </p:sp>
      <p:sp>
        <p:nvSpPr>
          <p:cNvPr id="408577" name="Rectangle 1"/>
          <p:cNvSpPr>
            <a:spLocks/>
          </p:cNvSpPr>
          <p:nvPr/>
        </p:nvSpPr>
        <p:spPr bwMode="auto">
          <a:xfrm>
            <a:off x="10148888" y="7597775"/>
            <a:ext cx="3033712"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chemeClr val="tx1"/>
                </a:solidFill>
                <a:ea typeface="ＭＳ Ｐゴシック" charset="0"/>
                <a:cs typeface="Gill Sans" charset="0"/>
              </a:rPr>
              <a:t>Node</a:t>
            </a:r>
          </a:p>
        </p:txBody>
      </p:sp>
      <p:sp>
        <p:nvSpPr>
          <p:cNvPr id="408578" name="AutoShape 2"/>
          <p:cNvSpPr>
            <a:spLocks/>
          </p:cNvSpPr>
          <p:nvPr/>
        </p:nvSpPr>
        <p:spPr bwMode="auto">
          <a:xfrm>
            <a:off x="9409114" y="3797300"/>
            <a:ext cx="850900"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08579" name="AutoShape 3"/>
          <p:cNvSpPr>
            <a:spLocks/>
          </p:cNvSpPr>
          <p:nvPr/>
        </p:nvSpPr>
        <p:spPr bwMode="auto">
          <a:xfrm>
            <a:off x="9412289" y="7466014"/>
            <a:ext cx="85090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08581" name="Rectangle 5"/>
          <p:cNvSpPr>
            <a:spLocks/>
          </p:cNvSpPr>
          <p:nvPr/>
        </p:nvSpPr>
        <p:spPr bwMode="auto">
          <a:xfrm>
            <a:off x="10388601" y="3886201"/>
            <a:ext cx="3033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chemeClr val="tx1"/>
                </a:solidFill>
                <a:ea typeface="ＭＳ Ｐゴシック" charset="0"/>
                <a:cs typeface="Gill Sans" charset="0"/>
              </a:rPr>
              <a:t>Workstation</a:t>
            </a:r>
          </a:p>
        </p:txBody>
      </p:sp>
      <p:sp>
        <p:nvSpPr>
          <p:cNvPr id="408583" name="Line 7"/>
          <p:cNvSpPr>
            <a:spLocks noChangeShapeType="1"/>
          </p:cNvSpPr>
          <p:nvPr/>
        </p:nvSpPr>
        <p:spPr bwMode="auto">
          <a:xfrm rot="10800000" flipH="1">
            <a:off x="9867900" y="4478339"/>
            <a:ext cx="14288" cy="2982912"/>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408584" name="Rectangle 8"/>
          <p:cNvSpPr>
            <a:spLocks/>
          </p:cNvSpPr>
          <p:nvPr/>
        </p:nvSpPr>
        <p:spPr bwMode="auto">
          <a:xfrm rot="5451260">
            <a:off x="8437563" y="5591175"/>
            <a:ext cx="34417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000" dirty="0" err="1">
                <a:ea typeface="ＭＳ Ｐゴシック" charset="0"/>
                <a:cs typeface="Gill Sans" charset="0"/>
              </a:rPr>
              <a:t>ssh</a:t>
            </a:r>
            <a:r>
              <a:rPr lang="en-US" sz="2000" dirty="0">
                <a:ea typeface="ＭＳ Ｐゴシック" charset="0"/>
                <a:cs typeface="Gill Sans" charset="0"/>
              </a:rPr>
              <a:t> / </a:t>
            </a:r>
            <a:r>
              <a:rPr lang="en-US" sz="2000" dirty="0" err="1">
                <a:ea typeface="ＭＳ Ｐゴシック" charset="0"/>
                <a:cs typeface="Gill Sans" charset="0"/>
              </a:rPr>
              <a:t>scp</a:t>
            </a:r>
            <a:endParaRPr lang="en-US" sz="2000" dirty="0">
              <a:ea typeface="ＭＳ Ｐゴシック" charset="0"/>
              <a:cs typeface="Gill Sans" charset="0"/>
            </a:endParaRPr>
          </a:p>
        </p:txBody>
      </p:sp>
      <p:grpSp>
        <p:nvGrpSpPr>
          <p:cNvPr id="408587" name="Group 11"/>
          <p:cNvGrpSpPr>
            <a:grpSpLocks/>
          </p:cNvGrpSpPr>
          <p:nvPr/>
        </p:nvGrpSpPr>
        <p:grpSpPr bwMode="auto">
          <a:xfrm>
            <a:off x="10423526" y="5238751"/>
            <a:ext cx="2755900" cy="1460500"/>
            <a:chOff x="0" y="0"/>
            <a:chExt cx="1736" cy="920"/>
          </a:xfrm>
        </p:grpSpPr>
        <p:sp>
          <p:nvSpPr>
            <p:cNvPr id="408585" name="Rectangle 9"/>
            <p:cNvSpPr>
              <a:spLocks/>
            </p:cNvSpPr>
            <p:nvPr/>
          </p:nvSpPr>
          <p:spPr bwMode="auto">
            <a:xfrm>
              <a:off x="116" y="104"/>
              <a:ext cx="1570" cy="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ea typeface="ＭＳ Ｐゴシック" charset="0"/>
                  <a:cs typeface="Gill Sans" charset="0"/>
                </a:rPr>
                <a:t>chef_server_url</a:t>
              </a:r>
            </a:p>
            <a:p>
              <a:pPr algn="ctr"/>
              <a:r>
                <a:rPr lang="en-US" sz="1900">
                  <a:ea typeface="ＭＳ Ｐゴシック" charset="0"/>
                  <a:cs typeface="Gill Sans" charset="0"/>
                </a:rPr>
                <a:t>validation_client_name</a:t>
              </a:r>
            </a:p>
            <a:p>
              <a:pPr algn="ctr"/>
              <a:r>
                <a:rPr lang="en-US" sz="1900">
                  <a:ea typeface="ＭＳ Ｐゴシック" charset="0"/>
                  <a:cs typeface="Gill Sans" charset="0"/>
                </a:rPr>
                <a:t>validation_client_key</a:t>
              </a:r>
            </a:p>
          </p:txBody>
        </p:sp>
        <p:pic>
          <p:nvPicPr>
            <p:cNvPr id="408586" name="Picture 10"/>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1736"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408588" name="AutoShape 12"/>
          <p:cNvSpPr>
            <a:spLocks/>
          </p:cNvSpPr>
          <p:nvPr/>
        </p:nvSpPr>
        <p:spPr bwMode="auto">
          <a:xfrm>
            <a:off x="2082800" y="3022600"/>
            <a:ext cx="2362200"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a:solidFill>
                  <a:srgbClr val="FEFEFE"/>
                </a:solidFill>
                <a:effectLst>
                  <a:outerShdw blurRad="38100" dist="38100" dir="2700000" algn="tl">
                    <a:srgbClr val="000000"/>
                  </a:outerShdw>
                </a:effectLst>
                <a:ea typeface="ＭＳ Ｐゴシック" charset="0"/>
                <a:cs typeface="Gill Sans" charset="0"/>
              </a:rPr>
              <a:t>Chef Server</a:t>
            </a:r>
          </a:p>
        </p:txBody>
      </p:sp>
      <p:sp>
        <p:nvSpPr>
          <p:cNvPr id="14" name="Rectangle 6"/>
          <p:cNvSpPr>
            <a:spLocks/>
          </p:cNvSpPr>
          <p:nvPr/>
        </p:nvSpPr>
        <p:spPr bwMode="auto">
          <a:xfrm>
            <a:off x="787401" y="1442820"/>
            <a:ext cx="15468599" cy="1386043"/>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495" tIns="190495" rIns="190495" bIns="190495"/>
          <a:lstStyle/>
          <a:p>
            <a:r>
              <a:rPr lang="en-US" sz="3600" dirty="0">
                <a:latin typeface="Courier"/>
                <a:cs typeface="Courier"/>
              </a:rPr>
              <a:t>knife bootstrap &lt;IP&gt; --</a:t>
            </a:r>
            <a:r>
              <a:rPr lang="en-US" sz="3600" dirty="0" err="1">
                <a:latin typeface="Courier"/>
                <a:cs typeface="Courier"/>
              </a:rPr>
              <a:t>sudo</a:t>
            </a:r>
            <a:r>
              <a:rPr lang="en-US" sz="3600" dirty="0">
                <a:latin typeface="Courier"/>
                <a:cs typeface="Courier"/>
              </a:rPr>
              <a:t> -x chef -P chef -N "</a:t>
            </a:r>
            <a:r>
              <a:rPr lang="en-US" sz="3600" dirty="0" err="1">
                <a:latin typeface="Courier"/>
                <a:cs typeface="Courier"/>
              </a:rPr>
              <a:t>mynode</a:t>
            </a:r>
            <a:r>
              <a:rPr lang="en-US" sz="3600" dirty="0" smtClean="0">
                <a:latin typeface="Courier"/>
                <a:cs typeface="Courier"/>
              </a:rPr>
              <a:t>"</a:t>
            </a:r>
            <a:endParaRPr lang="en-US" sz="3600" dirty="0">
              <a:latin typeface="Courier"/>
              <a:cs typeface="Courier"/>
            </a:endParaRPr>
          </a:p>
        </p:txBody>
      </p:sp>
    </p:spTree>
    <p:extLst>
      <p:ext uri="{BB962C8B-B14F-4D97-AF65-F5344CB8AC3E}">
        <p14:creationId xmlns:p14="http://schemas.microsoft.com/office/powerpoint/2010/main" val="191255274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4" name="Rectangle 4"/>
          <p:cNvSpPr>
            <a:spLocks noGrp="1" noChangeArrowheads="1"/>
          </p:cNvSpPr>
          <p:nvPr>
            <p:ph type="title"/>
          </p:nvPr>
        </p:nvSpPr>
        <p:spPr>
          <a:ln/>
        </p:spPr>
        <p:txBody>
          <a:bodyPr/>
          <a:lstStyle/>
          <a:p>
            <a:r>
              <a:rPr lang="en-US" dirty="0"/>
              <a:t>knife bootstrap sequence</a:t>
            </a:r>
          </a:p>
        </p:txBody>
      </p:sp>
      <p:sp>
        <p:nvSpPr>
          <p:cNvPr id="409601" name="Rectangle 1"/>
          <p:cNvSpPr>
            <a:spLocks/>
          </p:cNvSpPr>
          <p:nvPr/>
        </p:nvSpPr>
        <p:spPr bwMode="auto">
          <a:xfrm>
            <a:off x="10148888" y="7597775"/>
            <a:ext cx="3033712"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chemeClr val="tx1"/>
                </a:solidFill>
                <a:ea typeface="ＭＳ Ｐゴシック" charset="0"/>
                <a:cs typeface="Gill Sans" charset="0"/>
              </a:rPr>
              <a:t>Node</a:t>
            </a:r>
          </a:p>
        </p:txBody>
      </p:sp>
      <p:sp>
        <p:nvSpPr>
          <p:cNvPr id="409602" name="AutoShape 2"/>
          <p:cNvSpPr>
            <a:spLocks/>
          </p:cNvSpPr>
          <p:nvPr/>
        </p:nvSpPr>
        <p:spPr bwMode="auto">
          <a:xfrm>
            <a:off x="9409114" y="3797300"/>
            <a:ext cx="850900"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09603" name="AutoShape 3"/>
          <p:cNvSpPr>
            <a:spLocks/>
          </p:cNvSpPr>
          <p:nvPr/>
        </p:nvSpPr>
        <p:spPr bwMode="auto">
          <a:xfrm>
            <a:off x="9412289" y="7466014"/>
            <a:ext cx="85090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09605" name="Rectangle 5"/>
          <p:cNvSpPr>
            <a:spLocks/>
          </p:cNvSpPr>
          <p:nvPr/>
        </p:nvSpPr>
        <p:spPr bwMode="auto">
          <a:xfrm>
            <a:off x="10388601" y="3886201"/>
            <a:ext cx="3033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chemeClr val="tx1"/>
                </a:solidFill>
                <a:ea typeface="ＭＳ Ｐゴシック" charset="0"/>
                <a:cs typeface="Gill Sans" charset="0"/>
              </a:rPr>
              <a:t>Workstation</a:t>
            </a:r>
          </a:p>
        </p:txBody>
      </p:sp>
      <p:sp>
        <p:nvSpPr>
          <p:cNvPr id="409607" name="Line 7"/>
          <p:cNvSpPr>
            <a:spLocks noChangeShapeType="1"/>
          </p:cNvSpPr>
          <p:nvPr/>
        </p:nvSpPr>
        <p:spPr bwMode="auto">
          <a:xfrm rot="10800000" flipH="1">
            <a:off x="9867900" y="4478339"/>
            <a:ext cx="14288" cy="2982912"/>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409608" name="Rectangle 8"/>
          <p:cNvSpPr>
            <a:spLocks/>
          </p:cNvSpPr>
          <p:nvPr/>
        </p:nvSpPr>
        <p:spPr bwMode="auto">
          <a:xfrm rot="5451260">
            <a:off x="8437563" y="5591175"/>
            <a:ext cx="34417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000" dirty="0" err="1">
                <a:ea typeface="ＭＳ Ｐゴシック" charset="0"/>
                <a:cs typeface="Gill Sans" charset="0"/>
              </a:rPr>
              <a:t>ssh</a:t>
            </a:r>
            <a:r>
              <a:rPr lang="en-US" sz="2000" dirty="0">
                <a:ea typeface="ＭＳ Ｐゴシック" charset="0"/>
                <a:cs typeface="Gill Sans" charset="0"/>
              </a:rPr>
              <a:t> / </a:t>
            </a:r>
            <a:r>
              <a:rPr lang="en-US" sz="2000" dirty="0" err="1">
                <a:ea typeface="ＭＳ Ｐゴシック" charset="0"/>
                <a:cs typeface="Gill Sans" charset="0"/>
              </a:rPr>
              <a:t>scp</a:t>
            </a:r>
            <a:endParaRPr lang="en-US" sz="2000" dirty="0">
              <a:ea typeface="ＭＳ Ｐゴシック" charset="0"/>
              <a:cs typeface="Gill Sans" charset="0"/>
            </a:endParaRPr>
          </a:p>
        </p:txBody>
      </p:sp>
      <p:grpSp>
        <p:nvGrpSpPr>
          <p:cNvPr id="409614" name="Group 14"/>
          <p:cNvGrpSpPr>
            <a:grpSpLocks/>
          </p:cNvGrpSpPr>
          <p:nvPr/>
        </p:nvGrpSpPr>
        <p:grpSpPr bwMode="auto">
          <a:xfrm>
            <a:off x="6819901" y="7581901"/>
            <a:ext cx="2501900" cy="1460500"/>
            <a:chOff x="0" y="0"/>
            <a:chExt cx="1576" cy="920"/>
          </a:xfrm>
        </p:grpSpPr>
        <p:sp>
          <p:nvSpPr>
            <p:cNvPr id="409612" name="Rectangle 12"/>
            <p:cNvSpPr>
              <a:spLocks/>
            </p:cNvSpPr>
            <p:nvPr/>
          </p:nvSpPr>
          <p:spPr bwMode="auto">
            <a:xfrm>
              <a:off x="116" y="104"/>
              <a:ext cx="1374" cy="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ea typeface="ＭＳ Ｐゴシック" charset="0"/>
                  <a:cs typeface="Gill Sans" charset="0"/>
                </a:rPr>
                <a:t>install chef-client</a:t>
              </a:r>
            </a:p>
            <a:p>
              <a:pPr algn="ctr"/>
              <a:r>
                <a:rPr lang="en-US" sz="1900">
                  <a:ea typeface="ＭＳ Ｐゴシック" charset="0"/>
                  <a:cs typeface="Gill Sans" charset="0"/>
                </a:rPr>
                <a:t>configure chef-client</a:t>
              </a:r>
            </a:p>
            <a:p>
              <a:pPr algn="ctr"/>
              <a:r>
                <a:rPr lang="en-US" sz="1900">
                  <a:ea typeface="ＭＳ Ｐゴシック" charset="0"/>
                  <a:cs typeface="Gill Sans" charset="0"/>
                </a:rPr>
                <a:t>run chef-client</a:t>
              </a:r>
            </a:p>
          </p:txBody>
        </p:sp>
        <p:pic>
          <p:nvPicPr>
            <p:cNvPr id="409613" name="Picture 13"/>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1576"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409615" name="AutoShape 15"/>
          <p:cNvSpPr>
            <a:spLocks/>
          </p:cNvSpPr>
          <p:nvPr/>
        </p:nvSpPr>
        <p:spPr bwMode="auto">
          <a:xfrm>
            <a:off x="2082800" y="3022600"/>
            <a:ext cx="2362200"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a:solidFill>
                  <a:srgbClr val="FEFEFE"/>
                </a:solidFill>
                <a:effectLst>
                  <a:outerShdw blurRad="38100" dist="38100" dir="2700000" algn="tl">
                    <a:srgbClr val="000000"/>
                  </a:outerShdw>
                </a:effectLst>
                <a:ea typeface="ＭＳ Ｐゴシック" charset="0"/>
                <a:cs typeface="Gill Sans" charset="0"/>
              </a:rPr>
              <a:t>Chef Server</a:t>
            </a:r>
          </a:p>
        </p:txBody>
      </p:sp>
      <p:sp>
        <p:nvSpPr>
          <p:cNvPr id="14" name="Rectangle 6"/>
          <p:cNvSpPr>
            <a:spLocks/>
          </p:cNvSpPr>
          <p:nvPr/>
        </p:nvSpPr>
        <p:spPr bwMode="auto">
          <a:xfrm>
            <a:off x="787401" y="1442820"/>
            <a:ext cx="15468599" cy="1386043"/>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495" tIns="190495" rIns="190495" bIns="190495"/>
          <a:lstStyle/>
          <a:p>
            <a:r>
              <a:rPr lang="en-US" sz="3600" dirty="0">
                <a:latin typeface="Courier"/>
                <a:cs typeface="Courier"/>
              </a:rPr>
              <a:t>knife bootstrap &lt;IP&gt; --</a:t>
            </a:r>
            <a:r>
              <a:rPr lang="en-US" sz="3600" dirty="0" err="1">
                <a:latin typeface="Courier"/>
                <a:cs typeface="Courier"/>
              </a:rPr>
              <a:t>sudo</a:t>
            </a:r>
            <a:r>
              <a:rPr lang="en-US" sz="3600" dirty="0">
                <a:latin typeface="Courier"/>
                <a:cs typeface="Courier"/>
              </a:rPr>
              <a:t> -x chef -P chef -N "</a:t>
            </a:r>
            <a:r>
              <a:rPr lang="en-US" sz="3600" dirty="0" err="1">
                <a:latin typeface="Courier"/>
                <a:cs typeface="Courier"/>
              </a:rPr>
              <a:t>mynode</a:t>
            </a:r>
            <a:r>
              <a:rPr lang="en-US" sz="3600" dirty="0" smtClean="0">
                <a:latin typeface="Courier"/>
                <a:cs typeface="Courier"/>
              </a:rPr>
              <a:t>"</a:t>
            </a:r>
            <a:endParaRPr lang="en-US" sz="3600" dirty="0">
              <a:latin typeface="Courier"/>
              <a:cs typeface="Courier"/>
            </a:endParaRPr>
          </a:p>
        </p:txBody>
      </p:sp>
    </p:spTree>
    <p:extLst>
      <p:ext uri="{BB962C8B-B14F-4D97-AF65-F5344CB8AC3E}">
        <p14:creationId xmlns:p14="http://schemas.microsoft.com/office/powerpoint/2010/main" val="429087390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8" name="Rectangle 4"/>
          <p:cNvSpPr>
            <a:spLocks noGrp="1" noChangeArrowheads="1"/>
          </p:cNvSpPr>
          <p:nvPr>
            <p:ph type="title"/>
          </p:nvPr>
        </p:nvSpPr>
        <p:spPr>
          <a:ln/>
        </p:spPr>
        <p:txBody>
          <a:bodyPr/>
          <a:lstStyle/>
          <a:p>
            <a:r>
              <a:rPr lang="en-US" dirty="0"/>
              <a:t>knife bootstrap sequence</a:t>
            </a:r>
          </a:p>
        </p:txBody>
      </p:sp>
      <p:sp>
        <p:nvSpPr>
          <p:cNvPr id="410625" name="Rectangle 1"/>
          <p:cNvSpPr>
            <a:spLocks/>
          </p:cNvSpPr>
          <p:nvPr/>
        </p:nvSpPr>
        <p:spPr bwMode="auto">
          <a:xfrm>
            <a:off x="10148888" y="7597775"/>
            <a:ext cx="3033712"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chemeClr val="tx1"/>
                </a:solidFill>
                <a:ea typeface="ＭＳ Ｐゴシック" charset="0"/>
                <a:cs typeface="Gill Sans" charset="0"/>
              </a:rPr>
              <a:t>Node</a:t>
            </a:r>
          </a:p>
        </p:txBody>
      </p:sp>
      <p:sp>
        <p:nvSpPr>
          <p:cNvPr id="410626" name="AutoShape 2"/>
          <p:cNvSpPr>
            <a:spLocks/>
          </p:cNvSpPr>
          <p:nvPr/>
        </p:nvSpPr>
        <p:spPr bwMode="auto">
          <a:xfrm>
            <a:off x="9409114" y="3797300"/>
            <a:ext cx="850900"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10627" name="AutoShape 3"/>
          <p:cNvSpPr>
            <a:spLocks/>
          </p:cNvSpPr>
          <p:nvPr/>
        </p:nvSpPr>
        <p:spPr bwMode="auto">
          <a:xfrm>
            <a:off x="9412289" y="7466014"/>
            <a:ext cx="85090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10629" name="Rectangle 5"/>
          <p:cNvSpPr>
            <a:spLocks/>
          </p:cNvSpPr>
          <p:nvPr/>
        </p:nvSpPr>
        <p:spPr bwMode="auto">
          <a:xfrm>
            <a:off x="10388601" y="3886201"/>
            <a:ext cx="3033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chemeClr val="tx1"/>
                </a:solidFill>
                <a:ea typeface="ＭＳ Ｐゴシック" charset="0"/>
                <a:cs typeface="Gill Sans" charset="0"/>
              </a:rPr>
              <a:t>Workstation</a:t>
            </a:r>
          </a:p>
        </p:txBody>
      </p:sp>
      <p:sp>
        <p:nvSpPr>
          <p:cNvPr id="410639" name="Line 15"/>
          <p:cNvSpPr>
            <a:spLocks noChangeShapeType="1"/>
          </p:cNvSpPr>
          <p:nvPr/>
        </p:nvSpPr>
        <p:spPr bwMode="auto">
          <a:xfrm>
            <a:off x="4506913" y="4475165"/>
            <a:ext cx="4913312" cy="3138487"/>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410644" name="AutoShape 20"/>
          <p:cNvSpPr>
            <a:spLocks/>
          </p:cNvSpPr>
          <p:nvPr/>
        </p:nvSpPr>
        <p:spPr bwMode="auto">
          <a:xfrm>
            <a:off x="2082800" y="3022600"/>
            <a:ext cx="2362200"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a:solidFill>
                  <a:srgbClr val="FEFEFE"/>
                </a:solidFill>
                <a:effectLst>
                  <a:outerShdw blurRad="38100" dist="38100" dir="2700000" algn="tl">
                    <a:srgbClr val="000000"/>
                  </a:outerShdw>
                </a:effectLst>
                <a:ea typeface="ＭＳ Ｐゴシック" charset="0"/>
                <a:cs typeface="Gill Sans" charset="0"/>
              </a:rPr>
              <a:t>Chef Server</a:t>
            </a:r>
          </a:p>
        </p:txBody>
      </p:sp>
      <p:grpSp>
        <p:nvGrpSpPr>
          <p:cNvPr id="32" name="Group 14"/>
          <p:cNvGrpSpPr>
            <a:grpSpLocks/>
          </p:cNvGrpSpPr>
          <p:nvPr/>
        </p:nvGrpSpPr>
        <p:grpSpPr bwMode="auto">
          <a:xfrm>
            <a:off x="6811963" y="4718051"/>
            <a:ext cx="2159000" cy="1193800"/>
            <a:chOff x="0" y="0"/>
            <a:chExt cx="1360" cy="752"/>
          </a:xfrm>
        </p:grpSpPr>
        <p:sp>
          <p:nvSpPr>
            <p:cNvPr id="33" name="Rectangle 12"/>
            <p:cNvSpPr>
              <a:spLocks/>
            </p:cNvSpPr>
            <p:nvPr/>
          </p:nvSpPr>
          <p:spPr bwMode="auto">
            <a:xfrm>
              <a:off x="118" y="112"/>
              <a:ext cx="1195"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ea typeface="ＭＳ Ｐゴシック" charset="0"/>
                  <a:cs typeface="Gill Sans" charset="0"/>
                </a:rPr>
                <a:t>register node</a:t>
              </a:r>
            </a:p>
            <a:p>
              <a:pPr algn="ctr"/>
              <a:r>
                <a:rPr lang="en-US" sz="1900">
                  <a:ea typeface="ＭＳ Ｐゴシック" charset="0"/>
                  <a:cs typeface="Gill Sans" charset="0"/>
                </a:rPr>
                <a:t>save node details</a:t>
              </a:r>
            </a:p>
          </p:txBody>
        </p:sp>
        <p:pic>
          <p:nvPicPr>
            <p:cNvPr id="34" name="Picture 13"/>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1360"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35" name="AutoShape 18"/>
          <p:cNvSpPr>
            <a:spLocks/>
          </p:cNvSpPr>
          <p:nvPr/>
        </p:nvSpPr>
        <p:spPr bwMode="auto">
          <a:xfrm>
            <a:off x="7581901" y="5524500"/>
            <a:ext cx="622300" cy="508000"/>
          </a:xfrm>
          <a:prstGeom prst="roundRect">
            <a:avLst>
              <a:gd name="adj" fmla="val 375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14" name="Rectangle 6"/>
          <p:cNvSpPr>
            <a:spLocks/>
          </p:cNvSpPr>
          <p:nvPr/>
        </p:nvSpPr>
        <p:spPr bwMode="auto">
          <a:xfrm>
            <a:off x="787401" y="1442820"/>
            <a:ext cx="15468599" cy="1386043"/>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495" tIns="190495" rIns="190495" bIns="190495"/>
          <a:lstStyle/>
          <a:p>
            <a:r>
              <a:rPr lang="en-US" sz="3600" dirty="0">
                <a:latin typeface="Courier"/>
                <a:cs typeface="Courier"/>
              </a:rPr>
              <a:t>knife bootstrap &lt;IP&gt; --</a:t>
            </a:r>
            <a:r>
              <a:rPr lang="en-US" sz="3600" dirty="0" err="1">
                <a:latin typeface="Courier"/>
                <a:cs typeface="Courier"/>
              </a:rPr>
              <a:t>sudo</a:t>
            </a:r>
            <a:r>
              <a:rPr lang="en-US" sz="3600" dirty="0">
                <a:latin typeface="Courier"/>
                <a:cs typeface="Courier"/>
              </a:rPr>
              <a:t> -x chef -P chef -N "</a:t>
            </a:r>
            <a:r>
              <a:rPr lang="en-US" sz="3600" dirty="0" err="1">
                <a:latin typeface="Courier"/>
                <a:cs typeface="Courier"/>
              </a:rPr>
              <a:t>mynode</a:t>
            </a:r>
            <a:r>
              <a:rPr lang="en-US" sz="3600" dirty="0" smtClean="0">
                <a:latin typeface="Courier"/>
                <a:cs typeface="Courier"/>
              </a:rPr>
              <a:t>"</a:t>
            </a:r>
            <a:endParaRPr lang="en-US" sz="3600" dirty="0">
              <a:latin typeface="Courier"/>
              <a:cs typeface="Courier"/>
            </a:endParaRPr>
          </a:p>
        </p:txBody>
      </p:sp>
    </p:spTree>
    <p:extLst>
      <p:ext uri="{BB962C8B-B14F-4D97-AF65-F5344CB8AC3E}">
        <p14:creationId xmlns:p14="http://schemas.microsoft.com/office/powerpoint/2010/main" val="55829847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Additional Systems</a:t>
            </a:r>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3" name="Text Placeholder 2"/>
          <p:cNvSpPr>
            <a:spLocks noGrp="1"/>
          </p:cNvSpPr>
          <p:nvPr>
            <p:ph type="body" sz="quarter" idx="12"/>
          </p:nvPr>
        </p:nvSpPr>
        <p:spPr>
          <a:xfrm>
            <a:off x="2559601" y="1757595"/>
            <a:ext cx="2180841" cy="637748"/>
          </a:xfrm>
        </p:spPr>
        <p:txBody>
          <a:bodyPr/>
          <a:lstStyle/>
          <a:p>
            <a:pPr algn="ctr"/>
            <a:r>
              <a:rPr lang="en-US" dirty="0" smtClean="0"/>
              <a:t>Now							</a:t>
            </a:r>
            <a:endParaRPr lang="en-US"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0838" y="5378911"/>
            <a:ext cx="1336526" cy="1008257"/>
          </a:xfrm>
          <a:prstGeom prst="rect">
            <a:avLst/>
          </a:prstGeom>
        </p:spPr>
      </p:pic>
      <p:sp>
        <p:nvSpPr>
          <p:cNvPr id="19" name="Text Placeholder 2"/>
          <p:cNvSpPr txBox="1">
            <a:spLocks/>
          </p:cNvSpPr>
          <p:nvPr/>
        </p:nvSpPr>
        <p:spPr bwMode="white">
          <a:xfrm>
            <a:off x="711200" y="66480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a:t>
            </a:r>
            <a:r>
              <a:rPr lang="en-US" sz="2667" dirty="0" smtClean="0"/>
              <a:t>our Laptop</a:t>
            </a:r>
            <a:endParaRPr lang="en-US" sz="2667" dirty="0"/>
          </a:p>
          <a:p>
            <a:endParaRPr lang="en-US" sz="2667" dirty="0"/>
          </a:p>
          <a:p>
            <a:endParaRPr lang="en-US" sz="4267" dirty="0"/>
          </a:p>
          <a:p>
            <a:endParaRPr lang="en-US" sz="4267" dirty="0"/>
          </a:p>
        </p:txBody>
      </p:sp>
      <p:cxnSp>
        <p:nvCxnSpPr>
          <p:cNvPr id="20" name="Straight Arrow Connector 19"/>
          <p:cNvCxnSpPr/>
          <p:nvPr/>
        </p:nvCxnSpPr>
        <p:spPr>
          <a:xfrm flipV="1">
            <a:off x="2683393" y="4342841"/>
            <a:ext cx="1116728" cy="850548"/>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1" name="Text Placeholder 2"/>
          <p:cNvSpPr txBox="1">
            <a:spLocks/>
          </p:cNvSpPr>
          <p:nvPr/>
        </p:nvSpPr>
        <p:spPr bwMode="white">
          <a:xfrm>
            <a:off x="3790368" y="4788326"/>
            <a:ext cx="1935863" cy="76055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smtClean="0"/>
              <a:t>Web </a:t>
            </a:r>
            <a:r>
              <a:rPr lang="en-US" sz="2667" dirty="0" smtClean="0"/>
              <a:t>Server</a:t>
            </a:r>
            <a:endParaRPr lang="en-US" sz="2667" dirty="0"/>
          </a:p>
          <a:p>
            <a:endParaRPr lang="en-US" sz="2667" dirty="0"/>
          </a:p>
          <a:p>
            <a:endParaRPr lang="en-US" sz="2667" dirty="0"/>
          </a:p>
          <a:p>
            <a:endParaRPr lang="en-US" sz="4267" dirty="0"/>
          </a:p>
          <a:p>
            <a:endParaRPr lang="en-US" sz="4267" dirty="0"/>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7859" y="3081354"/>
            <a:ext cx="1636811" cy="1745180"/>
          </a:xfrm>
          <a:prstGeom prst="rect">
            <a:avLst/>
          </a:prstGeom>
        </p:spPr>
      </p:pic>
      <p:sp>
        <p:nvSpPr>
          <p:cNvPr id="24" name="Text Placeholder 2"/>
          <p:cNvSpPr txBox="1">
            <a:spLocks/>
          </p:cNvSpPr>
          <p:nvPr/>
        </p:nvSpPr>
        <p:spPr bwMode="white">
          <a:xfrm>
            <a:off x="13503161" y="6718941"/>
            <a:ext cx="2198204" cy="520772"/>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smtClean="0"/>
              <a:t>Web </a:t>
            </a:r>
            <a:r>
              <a:rPr lang="en-US" sz="2667" dirty="0" smtClean="0"/>
              <a:t>Servers</a:t>
            </a:r>
            <a:endParaRPr lang="en-US" sz="2667" dirty="0"/>
          </a:p>
          <a:p>
            <a:endParaRPr lang="en-US" sz="2667" dirty="0"/>
          </a:p>
          <a:p>
            <a:endParaRPr lang="en-US" sz="2667" dirty="0"/>
          </a:p>
          <a:p>
            <a:endParaRPr lang="en-US" sz="4267" dirty="0"/>
          </a:p>
          <a:p>
            <a:endParaRPr lang="en-US" sz="4267" dirty="0"/>
          </a:p>
        </p:txBody>
      </p:sp>
      <p:grpSp>
        <p:nvGrpSpPr>
          <p:cNvPr id="25" name="Group 24"/>
          <p:cNvGrpSpPr/>
          <p:nvPr/>
        </p:nvGrpSpPr>
        <p:grpSpPr>
          <a:xfrm>
            <a:off x="12803495" y="3300402"/>
            <a:ext cx="937906" cy="1474239"/>
            <a:chOff x="9289520" y="4376570"/>
            <a:chExt cx="1025227" cy="1424635"/>
          </a:xfrm>
        </p:grpSpPr>
        <p:pic>
          <p:nvPicPr>
            <p:cNvPr id="26"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 name="Group 76"/>
          <p:cNvGrpSpPr/>
          <p:nvPr/>
        </p:nvGrpSpPr>
        <p:grpSpPr>
          <a:xfrm>
            <a:off x="13743295" y="3757602"/>
            <a:ext cx="937906" cy="1474239"/>
            <a:chOff x="9289520" y="4376570"/>
            <a:chExt cx="1025227" cy="1424635"/>
          </a:xfrm>
        </p:grpSpPr>
        <p:pic>
          <p:nvPicPr>
            <p:cNvPr id="7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pic>
        <p:nvPicPr>
          <p:cNvPr id="85" name="Picture 8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1638" y="5531311"/>
            <a:ext cx="1336526" cy="1008257"/>
          </a:xfrm>
          <a:prstGeom prst="rect">
            <a:avLst/>
          </a:prstGeom>
        </p:spPr>
      </p:pic>
      <p:sp>
        <p:nvSpPr>
          <p:cNvPr id="86" name="Text Placeholder 2"/>
          <p:cNvSpPr txBox="1">
            <a:spLocks/>
          </p:cNvSpPr>
          <p:nvPr/>
        </p:nvSpPr>
        <p:spPr bwMode="white">
          <a:xfrm>
            <a:off x="8458200" y="68004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a:t>
            </a:r>
            <a:r>
              <a:rPr lang="en-US" sz="2667" dirty="0" smtClean="0"/>
              <a:t>our Laptop</a:t>
            </a:r>
            <a:endParaRPr lang="en-US" sz="2667" dirty="0"/>
          </a:p>
          <a:p>
            <a:endParaRPr lang="en-US" sz="2667" dirty="0"/>
          </a:p>
          <a:p>
            <a:endParaRPr lang="en-US" sz="4267" dirty="0"/>
          </a:p>
          <a:p>
            <a:endParaRPr lang="en-US" sz="4267" dirty="0"/>
          </a:p>
        </p:txBody>
      </p:sp>
      <p:cxnSp>
        <p:nvCxnSpPr>
          <p:cNvPr id="88" name="Straight Connector 87"/>
          <p:cNvCxnSpPr/>
          <p:nvPr/>
        </p:nvCxnSpPr>
        <p:spPr>
          <a:xfrm flipV="1">
            <a:off x="7950200" y="1625600"/>
            <a:ext cx="0" cy="6337726"/>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grpSp>
        <p:nvGrpSpPr>
          <p:cNvPr id="98" name="Group 97"/>
          <p:cNvGrpSpPr/>
          <p:nvPr/>
        </p:nvGrpSpPr>
        <p:grpSpPr>
          <a:xfrm>
            <a:off x="13068614" y="5165717"/>
            <a:ext cx="937906" cy="1474239"/>
            <a:chOff x="9289520" y="4376570"/>
            <a:chExt cx="1025227" cy="1424635"/>
          </a:xfrm>
        </p:grpSpPr>
        <p:pic>
          <p:nvPicPr>
            <p:cNvPr id="9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Straight Arrow Connector 107"/>
          <p:cNvCxnSpPr/>
          <p:nvPr/>
        </p:nvCxnSpPr>
        <p:spPr>
          <a:xfrm flipV="1">
            <a:off x="10476803" y="4477749"/>
            <a:ext cx="2372872" cy="1053562"/>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09" name="Straight Arrow Connector 108"/>
          <p:cNvCxnSpPr/>
          <p:nvPr/>
        </p:nvCxnSpPr>
        <p:spPr>
          <a:xfrm flipV="1">
            <a:off x="10555731" y="4891522"/>
            <a:ext cx="2981836" cy="81677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11" name="Straight Arrow Connector 110"/>
          <p:cNvCxnSpPr/>
          <p:nvPr/>
        </p:nvCxnSpPr>
        <p:spPr>
          <a:xfrm flipV="1">
            <a:off x="10555731" y="5692973"/>
            <a:ext cx="2499236" cy="209863"/>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13" name="Text Placeholder 2"/>
          <p:cNvSpPr txBox="1">
            <a:spLocks/>
          </p:cNvSpPr>
          <p:nvPr/>
        </p:nvSpPr>
        <p:spPr bwMode="white">
          <a:xfrm>
            <a:off x="10763801" y="1782995"/>
            <a:ext cx="2180841" cy="18437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t>Future</a:t>
            </a:r>
          </a:p>
          <a:p>
            <a:pPr algn="ctr"/>
            <a:r>
              <a:rPr lang="en-US" sz="2400" dirty="0"/>
              <a:t>M</a:t>
            </a:r>
            <a:r>
              <a:rPr lang="en-US" sz="2400" dirty="0" smtClean="0"/>
              <a:t>ore complex to manage</a:t>
            </a:r>
            <a:r>
              <a:rPr lang="en-US" dirty="0" smtClean="0"/>
              <a:t>							</a:t>
            </a:r>
            <a:endParaRPr lang="en-US" dirty="0"/>
          </a:p>
        </p:txBody>
      </p:sp>
    </p:spTree>
    <p:extLst>
      <p:ext uri="{BB962C8B-B14F-4D97-AF65-F5344CB8AC3E}">
        <p14:creationId xmlns:p14="http://schemas.microsoft.com/office/powerpoint/2010/main" val="423999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2" name="Rectangle 4"/>
          <p:cNvSpPr>
            <a:spLocks noGrp="1" noChangeArrowheads="1"/>
          </p:cNvSpPr>
          <p:nvPr>
            <p:ph type="title"/>
          </p:nvPr>
        </p:nvSpPr>
        <p:spPr>
          <a:ln/>
        </p:spPr>
        <p:txBody>
          <a:bodyPr/>
          <a:lstStyle/>
          <a:p>
            <a:r>
              <a:rPr lang="en-US" dirty="0"/>
              <a:t>knife bootstrap sequence</a:t>
            </a:r>
          </a:p>
        </p:txBody>
      </p:sp>
      <p:sp>
        <p:nvSpPr>
          <p:cNvPr id="411649" name="Rectangle 1"/>
          <p:cNvSpPr>
            <a:spLocks/>
          </p:cNvSpPr>
          <p:nvPr/>
        </p:nvSpPr>
        <p:spPr bwMode="auto">
          <a:xfrm>
            <a:off x="10148888" y="7597775"/>
            <a:ext cx="3033712"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chemeClr val="tx1"/>
                </a:solidFill>
                <a:ea typeface="ＭＳ Ｐゴシック" charset="0"/>
                <a:cs typeface="Gill Sans" charset="0"/>
              </a:rPr>
              <a:t>Node</a:t>
            </a:r>
          </a:p>
        </p:txBody>
      </p:sp>
      <p:sp>
        <p:nvSpPr>
          <p:cNvPr id="411650" name="AutoShape 2"/>
          <p:cNvSpPr>
            <a:spLocks/>
          </p:cNvSpPr>
          <p:nvPr/>
        </p:nvSpPr>
        <p:spPr bwMode="auto">
          <a:xfrm>
            <a:off x="9409114" y="3797300"/>
            <a:ext cx="850900"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11651" name="AutoShape 3"/>
          <p:cNvSpPr>
            <a:spLocks/>
          </p:cNvSpPr>
          <p:nvPr/>
        </p:nvSpPr>
        <p:spPr bwMode="auto">
          <a:xfrm>
            <a:off x="9412289" y="7466014"/>
            <a:ext cx="85090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11653" name="Rectangle 5"/>
          <p:cNvSpPr>
            <a:spLocks/>
          </p:cNvSpPr>
          <p:nvPr/>
        </p:nvSpPr>
        <p:spPr bwMode="auto">
          <a:xfrm>
            <a:off x="10388601" y="3886201"/>
            <a:ext cx="3033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chemeClr val="tx1"/>
                </a:solidFill>
                <a:ea typeface="ＭＳ Ｐゴシック" charset="0"/>
                <a:cs typeface="Gill Sans" charset="0"/>
              </a:rPr>
              <a:t>Workstation</a:t>
            </a:r>
          </a:p>
        </p:txBody>
      </p:sp>
      <p:pic>
        <p:nvPicPr>
          <p:cNvPr id="411664" name="Picture 16"/>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219451" y="6362700"/>
            <a:ext cx="2374900" cy="256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11665" name="AutoShape 17"/>
          <p:cNvSpPr>
            <a:spLocks/>
          </p:cNvSpPr>
          <p:nvPr/>
        </p:nvSpPr>
        <p:spPr bwMode="auto">
          <a:xfrm>
            <a:off x="4051301" y="7251700"/>
            <a:ext cx="622300" cy="508000"/>
          </a:xfrm>
          <a:prstGeom prst="roundRect">
            <a:avLst>
              <a:gd name="adj" fmla="val 375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11667" name="Line 19"/>
          <p:cNvSpPr>
            <a:spLocks noChangeShapeType="1"/>
          </p:cNvSpPr>
          <p:nvPr/>
        </p:nvSpPr>
        <p:spPr bwMode="auto">
          <a:xfrm rot="10800000">
            <a:off x="3178176" y="5278439"/>
            <a:ext cx="1228725" cy="1849437"/>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411668" name="AutoShape 20"/>
          <p:cNvSpPr>
            <a:spLocks/>
          </p:cNvSpPr>
          <p:nvPr/>
        </p:nvSpPr>
        <p:spPr bwMode="auto">
          <a:xfrm>
            <a:off x="2755901" y="5651500"/>
            <a:ext cx="622300" cy="508000"/>
          </a:xfrm>
          <a:prstGeom prst="roundRect">
            <a:avLst>
              <a:gd name="adj" fmla="val 375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11672" name="AutoShape 24"/>
          <p:cNvSpPr>
            <a:spLocks/>
          </p:cNvSpPr>
          <p:nvPr/>
        </p:nvSpPr>
        <p:spPr bwMode="auto">
          <a:xfrm>
            <a:off x="2082800" y="3022600"/>
            <a:ext cx="2362200"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EFEFE"/>
                </a:solidFill>
                <a:effectLst>
                  <a:outerShdw blurRad="38100" dist="38100" dir="2700000" algn="tl">
                    <a:srgbClr val="000000"/>
                  </a:outerShdw>
                </a:effectLst>
                <a:ea typeface="ＭＳ Ｐゴシック" charset="0"/>
                <a:cs typeface="Gill Sans" charset="0"/>
              </a:rPr>
              <a:t>Chef Server</a:t>
            </a:r>
          </a:p>
        </p:txBody>
      </p:sp>
      <p:grpSp>
        <p:nvGrpSpPr>
          <p:cNvPr id="28" name="Group 14"/>
          <p:cNvGrpSpPr>
            <a:grpSpLocks/>
          </p:cNvGrpSpPr>
          <p:nvPr/>
        </p:nvGrpSpPr>
        <p:grpSpPr bwMode="auto">
          <a:xfrm>
            <a:off x="5058865" y="4718051"/>
            <a:ext cx="2159000" cy="1193800"/>
            <a:chOff x="0" y="0"/>
            <a:chExt cx="1360" cy="752"/>
          </a:xfrm>
        </p:grpSpPr>
        <p:sp>
          <p:nvSpPr>
            <p:cNvPr id="29" name="Rectangle 12"/>
            <p:cNvSpPr>
              <a:spLocks/>
            </p:cNvSpPr>
            <p:nvPr/>
          </p:nvSpPr>
          <p:spPr bwMode="auto">
            <a:xfrm>
              <a:off x="118" y="112"/>
              <a:ext cx="1195"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ea typeface="ＭＳ Ｐゴシック" charset="0"/>
                  <a:cs typeface="Gill Sans" charset="0"/>
                </a:rPr>
                <a:t>register node</a:t>
              </a:r>
            </a:p>
            <a:p>
              <a:pPr algn="ctr"/>
              <a:r>
                <a:rPr lang="en-US" sz="1900">
                  <a:ea typeface="ＭＳ Ｐゴシック" charset="0"/>
                  <a:cs typeface="Gill Sans" charset="0"/>
                </a:rPr>
                <a:t>save node details</a:t>
              </a:r>
            </a:p>
          </p:txBody>
        </p:sp>
        <p:pic>
          <p:nvPicPr>
            <p:cNvPr id="32" name="Picture 13"/>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1360"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33" name="AutoShape 18"/>
          <p:cNvSpPr>
            <a:spLocks/>
          </p:cNvSpPr>
          <p:nvPr/>
        </p:nvSpPr>
        <p:spPr bwMode="auto">
          <a:xfrm>
            <a:off x="5828803" y="5524500"/>
            <a:ext cx="622300" cy="508000"/>
          </a:xfrm>
          <a:prstGeom prst="roundRect">
            <a:avLst>
              <a:gd name="adj" fmla="val 375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17" name="Rectangle 6"/>
          <p:cNvSpPr>
            <a:spLocks/>
          </p:cNvSpPr>
          <p:nvPr/>
        </p:nvSpPr>
        <p:spPr bwMode="auto">
          <a:xfrm>
            <a:off x="787401" y="1442820"/>
            <a:ext cx="15468599" cy="1386043"/>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495" tIns="190495" rIns="190495" bIns="190495"/>
          <a:lstStyle/>
          <a:p>
            <a:r>
              <a:rPr lang="en-US" sz="3600" dirty="0">
                <a:latin typeface="Courier"/>
                <a:cs typeface="Courier"/>
              </a:rPr>
              <a:t>knife bootstrap &lt;IP&gt; --</a:t>
            </a:r>
            <a:r>
              <a:rPr lang="en-US" sz="3600" dirty="0" err="1">
                <a:latin typeface="Courier"/>
                <a:cs typeface="Courier"/>
              </a:rPr>
              <a:t>sudo</a:t>
            </a:r>
            <a:r>
              <a:rPr lang="en-US" sz="3600" dirty="0">
                <a:latin typeface="Courier"/>
                <a:cs typeface="Courier"/>
              </a:rPr>
              <a:t> -x chef -P chef -N "</a:t>
            </a:r>
            <a:r>
              <a:rPr lang="en-US" sz="3600" dirty="0" err="1">
                <a:latin typeface="Courier"/>
                <a:cs typeface="Courier"/>
              </a:rPr>
              <a:t>mynode</a:t>
            </a:r>
            <a:r>
              <a:rPr lang="en-US" sz="3600" dirty="0" smtClean="0">
                <a:latin typeface="Courier"/>
                <a:cs typeface="Courier"/>
              </a:rPr>
              <a:t>"</a:t>
            </a:r>
            <a:endParaRPr lang="en-US" sz="3600" dirty="0">
              <a:latin typeface="Courier"/>
              <a:cs typeface="Courier"/>
            </a:endParaRPr>
          </a:p>
        </p:txBody>
      </p:sp>
    </p:spTree>
    <p:extLst>
      <p:ext uri="{BB962C8B-B14F-4D97-AF65-F5344CB8AC3E}">
        <p14:creationId xmlns:p14="http://schemas.microsoft.com/office/powerpoint/2010/main" val="41320807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6" name="Rectangle 4"/>
          <p:cNvSpPr>
            <a:spLocks noGrp="1" noChangeArrowheads="1"/>
          </p:cNvSpPr>
          <p:nvPr>
            <p:ph type="title"/>
          </p:nvPr>
        </p:nvSpPr>
        <p:spPr>
          <a:ln/>
        </p:spPr>
        <p:txBody>
          <a:bodyPr/>
          <a:lstStyle/>
          <a:p>
            <a:r>
              <a:rPr lang="en-US" dirty="0"/>
              <a:t>knife </a:t>
            </a:r>
            <a:r>
              <a:rPr lang="en-US" dirty="0" smtClean="0"/>
              <a:t>bootstrap sequence</a:t>
            </a:r>
            <a:endParaRPr lang="en-US" dirty="0"/>
          </a:p>
        </p:txBody>
      </p:sp>
      <p:sp>
        <p:nvSpPr>
          <p:cNvPr id="412673" name="Rectangle 1"/>
          <p:cNvSpPr>
            <a:spLocks/>
          </p:cNvSpPr>
          <p:nvPr/>
        </p:nvSpPr>
        <p:spPr bwMode="auto">
          <a:xfrm>
            <a:off x="10148888" y="7597775"/>
            <a:ext cx="3033712"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chemeClr val="tx1"/>
                </a:solidFill>
                <a:ea typeface="ＭＳ Ｐゴシック" charset="0"/>
                <a:cs typeface="Gill Sans" charset="0"/>
              </a:rPr>
              <a:t>Node</a:t>
            </a:r>
          </a:p>
        </p:txBody>
      </p:sp>
      <p:sp>
        <p:nvSpPr>
          <p:cNvPr id="412674" name="AutoShape 2"/>
          <p:cNvSpPr>
            <a:spLocks/>
          </p:cNvSpPr>
          <p:nvPr/>
        </p:nvSpPr>
        <p:spPr bwMode="auto">
          <a:xfrm>
            <a:off x="9409114" y="3797300"/>
            <a:ext cx="850900"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12675" name="AutoShape 3"/>
          <p:cNvSpPr>
            <a:spLocks/>
          </p:cNvSpPr>
          <p:nvPr/>
        </p:nvSpPr>
        <p:spPr bwMode="auto">
          <a:xfrm>
            <a:off x="9412289" y="7466014"/>
            <a:ext cx="85090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12677" name="Rectangle 5"/>
          <p:cNvSpPr>
            <a:spLocks/>
          </p:cNvSpPr>
          <p:nvPr/>
        </p:nvSpPr>
        <p:spPr bwMode="auto">
          <a:xfrm>
            <a:off x="10388601" y="3886201"/>
            <a:ext cx="3033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chemeClr val="tx1"/>
                </a:solidFill>
                <a:ea typeface="ＭＳ Ｐゴシック" charset="0"/>
                <a:cs typeface="Gill Sans" charset="0"/>
              </a:rPr>
              <a:t>Workstation</a:t>
            </a:r>
          </a:p>
        </p:txBody>
      </p:sp>
      <p:pic>
        <p:nvPicPr>
          <p:cNvPr id="412678" name="Picture 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2600" y="6405563"/>
            <a:ext cx="2260600"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12689" name="AutoShape 17"/>
          <p:cNvSpPr>
            <a:spLocks/>
          </p:cNvSpPr>
          <p:nvPr/>
        </p:nvSpPr>
        <p:spPr bwMode="auto">
          <a:xfrm>
            <a:off x="1295401" y="7251700"/>
            <a:ext cx="622300" cy="508000"/>
          </a:xfrm>
          <a:prstGeom prst="roundRect">
            <a:avLst>
              <a:gd name="adj" fmla="val 375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pic>
        <p:nvPicPr>
          <p:cNvPr id="412690" name="Picture 18"/>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219451" y="6362700"/>
            <a:ext cx="2374900" cy="256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12691" name="AutoShape 19"/>
          <p:cNvSpPr>
            <a:spLocks/>
          </p:cNvSpPr>
          <p:nvPr/>
        </p:nvSpPr>
        <p:spPr bwMode="auto">
          <a:xfrm>
            <a:off x="4051301" y="7251700"/>
            <a:ext cx="622300" cy="508000"/>
          </a:xfrm>
          <a:prstGeom prst="roundRect">
            <a:avLst>
              <a:gd name="adj" fmla="val 375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12693" name="Line 21"/>
          <p:cNvSpPr>
            <a:spLocks noChangeShapeType="1"/>
          </p:cNvSpPr>
          <p:nvPr/>
        </p:nvSpPr>
        <p:spPr bwMode="auto">
          <a:xfrm rot="10800000" flipH="1">
            <a:off x="1522413" y="5232401"/>
            <a:ext cx="1677987" cy="1798639"/>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412694" name="Line 22"/>
          <p:cNvSpPr>
            <a:spLocks noChangeShapeType="1"/>
          </p:cNvSpPr>
          <p:nvPr/>
        </p:nvSpPr>
        <p:spPr bwMode="auto">
          <a:xfrm rot="10800000">
            <a:off x="3178176" y="5278439"/>
            <a:ext cx="1228725" cy="1849437"/>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412695" name="AutoShape 23"/>
          <p:cNvSpPr>
            <a:spLocks/>
          </p:cNvSpPr>
          <p:nvPr/>
        </p:nvSpPr>
        <p:spPr bwMode="auto">
          <a:xfrm>
            <a:off x="2755901" y="5651500"/>
            <a:ext cx="622300" cy="508000"/>
          </a:xfrm>
          <a:prstGeom prst="roundRect">
            <a:avLst>
              <a:gd name="adj" fmla="val 375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12699" name="AutoShape 27"/>
          <p:cNvSpPr>
            <a:spLocks/>
          </p:cNvSpPr>
          <p:nvPr/>
        </p:nvSpPr>
        <p:spPr bwMode="auto">
          <a:xfrm>
            <a:off x="2082800" y="3022600"/>
            <a:ext cx="2362200"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EFEFE"/>
                </a:solidFill>
                <a:effectLst>
                  <a:outerShdw blurRad="38100" dist="38100" dir="2700000" algn="tl">
                    <a:srgbClr val="000000"/>
                  </a:outerShdw>
                </a:effectLst>
                <a:ea typeface="ＭＳ Ｐゴシック" charset="0"/>
                <a:cs typeface="Gill Sans" charset="0"/>
              </a:rPr>
              <a:t>Chef Server</a:t>
            </a:r>
          </a:p>
        </p:txBody>
      </p:sp>
      <p:grpSp>
        <p:nvGrpSpPr>
          <p:cNvPr id="31" name="Group 14"/>
          <p:cNvGrpSpPr>
            <a:grpSpLocks/>
          </p:cNvGrpSpPr>
          <p:nvPr/>
        </p:nvGrpSpPr>
        <p:grpSpPr bwMode="auto">
          <a:xfrm>
            <a:off x="5058865" y="4718051"/>
            <a:ext cx="2159000" cy="1193800"/>
            <a:chOff x="0" y="0"/>
            <a:chExt cx="1360" cy="752"/>
          </a:xfrm>
        </p:grpSpPr>
        <p:sp>
          <p:nvSpPr>
            <p:cNvPr id="32" name="Rectangle 12"/>
            <p:cNvSpPr>
              <a:spLocks/>
            </p:cNvSpPr>
            <p:nvPr/>
          </p:nvSpPr>
          <p:spPr bwMode="auto">
            <a:xfrm>
              <a:off x="118" y="112"/>
              <a:ext cx="1195"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ea typeface="ＭＳ Ｐゴシック" charset="0"/>
                  <a:cs typeface="Gill Sans" charset="0"/>
                </a:rPr>
                <a:t>register node</a:t>
              </a:r>
            </a:p>
            <a:p>
              <a:pPr algn="ctr"/>
              <a:r>
                <a:rPr lang="en-US" sz="1900">
                  <a:ea typeface="ＭＳ Ｐゴシック" charset="0"/>
                  <a:cs typeface="Gill Sans" charset="0"/>
                </a:rPr>
                <a:t>save node details</a:t>
              </a:r>
            </a:p>
          </p:txBody>
        </p:sp>
        <p:pic>
          <p:nvPicPr>
            <p:cNvPr id="34" name="Picture 13"/>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0" y="0"/>
              <a:ext cx="1360"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36" name="AutoShape 18"/>
          <p:cNvSpPr>
            <a:spLocks/>
          </p:cNvSpPr>
          <p:nvPr/>
        </p:nvSpPr>
        <p:spPr bwMode="auto">
          <a:xfrm>
            <a:off x="5828803" y="5524500"/>
            <a:ext cx="622300" cy="508000"/>
          </a:xfrm>
          <a:prstGeom prst="roundRect">
            <a:avLst>
              <a:gd name="adj" fmla="val 375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20" name="Rectangle 6"/>
          <p:cNvSpPr>
            <a:spLocks/>
          </p:cNvSpPr>
          <p:nvPr/>
        </p:nvSpPr>
        <p:spPr bwMode="auto">
          <a:xfrm>
            <a:off x="787401" y="1442820"/>
            <a:ext cx="15468599" cy="1386043"/>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495" tIns="190495" rIns="190495" bIns="190495"/>
          <a:lstStyle/>
          <a:p>
            <a:r>
              <a:rPr lang="en-US" sz="3600" dirty="0">
                <a:latin typeface="Courier"/>
                <a:cs typeface="Courier"/>
              </a:rPr>
              <a:t>knife bootstrap &lt;IP&gt; --</a:t>
            </a:r>
            <a:r>
              <a:rPr lang="en-US" sz="3600" dirty="0" err="1">
                <a:latin typeface="Courier"/>
                <a:cs typeface="Courier"/>
              </a:rPr>
              <a:t>sudo</a:t>
            </a:r>
            <a:r>
              <a:rPr lang="en-US" sz="3600" dirty="0">
                <a:latin typeface="Courier"/>
                <a:cs typeface="Courier"/>
              </a:rPr>
              <a:t> -x chef -P chef -N "</a:t>
            </a:r>
            <a:r>
              <a:rPr lang="en-US" sz="3600" dirty="0" err="1">
                <a:latin typeface="Courier"/>
                <a:cs typeface="Courier"/>
              </a:rPr>
              <a:t>mynode</a:t>
            </a:r>
            <a:r>
              <a:rPr lang="en-US" sz="3600" dirty="0" smtClean="0">
                <a:latin typeface="Courier"/>
                <a:cs typeface="Courier"/>
              </a:rPr>
              <a:t>"</a:t>
            </a:r>
            <a:endParaRPr lang="en-US" sz="3600" dirty="0">
              <a:latin typeface="Courier"/>
              <a:cs typeface="Courier"/>
            </a:endParaRPr>
          </a:p>
        </p:txBody>
      </p:sp>
    </p:spTree>
    <p:extLst>
      <p:ext uri="{BB962C8B-B14F-4D97-AF65-F5344CB8AC3E}">
        <p14:creationId xmlns:p14="http://schemas.microsoft.com/office/powerpoint/2010/main" val="21718768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74475"/>
          </a:xfrm>
        </p:spPr>
        <p:txBody>
          <a:bodyPr/>
          <a:lstStyle/>
          <a:p>
            <a:r>
              <a:rPr lang="en-US" dirty="0" smtClean="0"/>
              <a:t>node1:</a:t>
            </a:r>
            <a:endParaRPr lang="en-US" dirty="0"/>
          </a:p>
          <a:p>
            <a:r>
              <a:rPr lang="en-US" dirty="0"/>
              <a:t>  </a:t>
            </a:r>
            <a:r>
              <a:rPr lang="en-US" dirty="0" err="1"/>
              <a:t>run_list</a:t>
            </a:r>
            <a:r>
              <a:rPr lang="en-US" dirty="0"/>
              <a:t>: recipe</a:t>
            </a:r>
            <a:r>
              <a:rPr lang="en-US" dirty="0" smtClean="0"/>
              <a:t>[apache]</a:t>
            </a:r>
            <a:endParaRPr lang="en-US" dirty="0"/>
          </a:p>
        </p:txBody>
      </p:sp>
      <p:sp>
        <p:nvSpPr>
          <p:cNvPr id="3" name="Title 2"/>
          <p:cNvSpPr>
            <a:spLocks noGrp="1"/>
          </p:cNvSpPr>
          <p:nvPr>
            <p:ph type="title"/>
          </p:nvPr>
        </p:nvSpPr>
        <p:spPr/>
        <p:txBody>
          <a:bodyPr/>
          <a:lstStyle/>
          <a:p>
            <a:r>
              <a:rPr lang="en-US" dirty="0" smtClean="0"/>
              <a:t>GE: Add a Recipe to a Run List</a:t>
            </a:r>
            <a:endParaRPr lang="en-US" dirty="0"/>
          </a:p>
        </p:txBody>
      </p:sp>
      <p:sp>
        <p:nvSpPr>
          <p:cNvPr id="4" name="Text Placeholder 3"/>
          <p:cNvSpPr>
            <a:spLocks noGrp="1"/>
          </p:cNvSpPr>
          <p:nvPr>
            <p:ph type="body" sz="quarter" idx="11"/>
          </p:nvPr>
        </p:nvSpPr>
        <p:spPr/>
        <p:txBody>
          <a:bodyPr/>
          <a:lstStyle/>
          <a:p>
            <a:r>
              <a:rPr lang="en-US" dirty="0" smtClean="0"/>
              <a:t>$ knife node </a:t>
            </a:r>
            <a:r>
              <a:rPr lang="en-US" dirty="0" err="1" smtClean="0"/>
              <a:t>run_list</a:t>
            </a:r>
            <a:r>
              <a:rPr lang="en-US" dirty="0" smtClean="0"/>
              <a:t> add node1 "recipe[apache]"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62</a:t>
            </a:fld>
            <a:endParaRPr lang="en-US" dirty="0"/>
          </a:p>
        </p:txBody>
      </p:sp>
    </p:spTree>
    <p:extLst>
      <p:ext uri="{BB962C8B-B14F-4D97-AF65-F5344CB8AC3E}">
        <p14:creationId xmlns:p14="http://schemas.microsoft.com/office/powerpoint/2010/main" val="385910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245396"/>
            <a:ext cx="14423693" cy="5849089"/>
          </a:xfrm>
        </p:spPr>
        <p:txBody>
          <a:bodyPr/>
          <a:lstStyle/>
          <a:p>
            <a:r>
              <a:rPr lang="en-US" sz="1600" dirty="0" smtClean="0"/>
              <a:t>...</a:t>
            </a:r>
          </a:p>
          <a:p>
            <a:r>
              <a:rPr lang="en-US" sz="1600" dirty="0" smtClean="0"/>
              <a:t>@</a:t>
            </a:r>
            <a:r>
              <a:rPr lang="en-US" sz="1600" dirty="0"/>
              <a:t>@ -1 +1,8 @@</a:t>
            </a:r>
          </a:p>
          <a:p>
            <a:r>
              <a:rPr lang="en-US" sz="1600" dirty="0"/>
              <a:t>    +&lt;html&gt;</a:t>
            </a:r>
          </a:p>
          <a:p>
            <a:r>
              <a:rPr lang="en-US" sz="1600" dirty="0"/>
              <a:t>    +  &lt;body&gt;</a:t>
            </a:r>
          </a:p>
          <a:p>
            <a:r>
              <a:rPr lang="en-US" sz="1600" dirty="0"/>
              <a:t>    +    &lt;h1&gt;Hello, world!&lt;/h1&gt;</a:t>
            </a:r>
          </a:p>
          <a:p>
            <a:r>
              <a:rPr lang="en-US" sz="1600" dirty="0"/>
              <a:t>    +    &lt;h2&gt;</a:t>
            </a:r>
            <a:r>
              <a:rPr lang="en-US" sz="1600" dirty="0" err="1"/>
              <a:t>ipaddress</a:t>
            </a:r>
            <a:r>
              <a:rPr lang="en-US" sz="1600" dirty="0"/>
              <a:t>: 172.31.29.218&lt;/h2&gt;</a:t>
            </a:r>
          </a:p>
          <a:p>
            <a:r>
              <a:rPr lang="en-US" sz="1600" dirty="0"/>
              <a:t>    +    &lt;h2&gt;hostname: ip-172-31-29-218&lt;/h2&gt;</a:t>
            </a:r>
          </a:p>
          <a:p>
            <a:r>
              <a:rPr lang="en-US" sz="1600" dirty="0"/>
              <a:t>    +&lt;/body&gt;</a:t>
            </a:r>
          </a:p>
          <a:p>
            <a:r>
              <a:rPr lang="en-US" sz="1600" dirty="0"/>
              <a:t>    +&lt;/html&gt;</a:t>
            </a:r>
          </a:p>
          <a:p>
            <a:r>
              <a:rPr lang="en-US" sz="1600" dirty="0"/>
              <a:t>  * service[</a:t>
            </a:r>
            <a:r>
              <a:rPr lang="en-US" sz="1600" dirty="0" err="1"/>
              <a:t>httpd</a:t>
            </a:r>
            <a:r>
              <a:rPr lang="en-US" sz="1600" dirty="0"/>
              <a:t>] action enable</a:t>
            </a:r>
          </a:p>
          <a:p>
            <a:r>
              <a:rPr lang="en-US" sz="1600" dirty="0"/>
              <a:t>    - enable service service[</a:t>
            </a:r>
            <a:r>
              <a:rPr lang="en-US" sz="1600" dirty="0" err="1"/>
              <a:t>httpd</a:t>
            </a:r>
            <a:r>
              <a:rPr lang="en-US" sz="1600" dirty="0"/>
              <a:t>]</a:t>
            </a:r>
          </a:p>
          <a:p>
            <a:r>
              <a:rPr lang="en-US" sz="1600" dirty="0"/>
              <a:t>  * service[</a:t>
            </a:r>
            <a:r>
              <a:rPr lang="en-US" sz="1600" dirty="0" err="1"/>
              <a:t>httpd</a:t>
            </a:r>
            <a:r>
              <a:rPr lang="en-US" sz="1600" dirty="0"/>
              <a:t>] action start</a:t>
            </a:r>
          </a:p>
          <a:p>
            <a:r>
              <a:rPr lang="en-US" sz="1600" dirty="0"/>
              <a:t>    - start service service[</a:t>
            </a:r>
            <a:r>
              <a:rPr lang="en-US" sz="1600" dirty="0" err="1"/>
              <a:t>httpd</a:t>
            </a:r>
            <a:r>
              <a:rPr lang="en-US" sz="1600" dirty="0"/>
              <a:t>]</a:t>
            </a:r>
          </a:p>
          <a:p>
            <a:endParaRPr lang="en-US" sz="1600" dirty="0"/>
          </a:p>
          <a:p>
            <a:r>
              <a:rPr lang="en-US" sz="1600" dirty="0"/>
              <a:t>Running handlers:</a:t>
            </a:r>
          </a:p>
          <a:p>
            <a:r>
              <a:rPr lang="en-US" sz="1600" dirty="0"/>
              <a:t>Running handlers complete</a:t>
            </a:r>
          </a:p>
          <a:p>
            <a:r>
              <a:rPr lang="en-US" sz="1600" dirty="0"/>
              <a:t>Chef Client finished, 4/4 resources updated in 25.003999599 seconds</a:t>
            </a:r>
          </a:p>
        </p:txBody>
      </p:sp>
      <p:sp>
        <p:nvSpPr>
          <p:cNvPr id="3" name="Title 2"/>
          <p:cNvSpPr>
            <a:spLocks noGrp="1"/>
          </p:cNvSpPr>
          <p:nvPr>
            <p:ph type="title"/>
          </p:nvPr>
        </p:nvSpPr>
        <p:spPr/>
        <p:txBody>
          <a:bodyPr/>
          <a:lstStyle/>
          <a:p>
            <a:r>
              <a:rPr lang="en-US" smtClean="0"/>
              <a:t>GE: Rerun chef-client on the node</a:t>
            </a:r>
            <a:endParaRPr lang="en-US" dirty="0"/>
          </a:p>
        </p:txBody>
      </p:sp>
      <p:sp>
        <p:nvSpPr>
          <p:cNvPr id="4" name="Text Placeholder 3"/>
          <p:cNvSpPr>
            <a:spLocks noGrp="1"/>
          </p:cNvSpPr>
          <p:nvPr>
            <p:ph type="body" sz="quarter" idx="11"/>
          </p:nvPr>
        </p:nvSpPr>
        <p:spPr/>
        <p:txBody>
          <a:bodyPr/>
          <a:lstStyle/>
          <a:p>
            <a:r>
              <a:rPr lang="en-US" smtClean="0"/>
              <a:t>node1$ sudo chef-client</a:t>
            </a:r>
            <a:endParaRPr lang="en-US" dirty="0"/>
          </a:p>
        </p:txBody>
      </p:sp>
      <p:sp>
        <p:nvSpPr>
          <p:cNvPr id="5" name="Footer Placeholder 4"/>
          <p:cNvSpPr>
            <a:spLocks noGrp="1"/>
          </p:cNvSpPr>
          <p:nvPr>
            <p:ph type="ftr" sz="quarter" idx="12"/>
          </p:nvPr>
        </p:nvSpPr>
        <p:spPr/>
        <p:txBody>
          <a:bodyPr/>
          <a:lstStyle/>
          <a:p>
            <a:r>
              <a:rPr lang="en-US" smtClean="0"/>
              <a:t>©2015 Chef Software Inc.</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63</a:t>
            </a:fld>
            <a:endParaRPr lang="en-US" dirty="0"/>
          </a:p>
        </p:txBody>
      </p:sp>
    </p:spTree>
    <p:extLst>
      <p:ext uri="{BB962C8B-B14F-4D97-AF65-F5344CB8AC3E}">
        <p14:creationId xmlns:p14="http://schemas.microsoft.com/office/powerpoint/2010/main" val="3514657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t>GE: Testing </a:t>
            </a:r>
            <a:r>
              <a:rPr lang="en-US" dirty="0" smtClean="0"/>
              <a:t>our webserver</a:t>
            </a:r>
            <a:endParaRPr lang="en-US" dirty="0"/>
          </a:p>
        </p:txBody>
      </p:sp>
      <p:sp>
        <p:nvSpPr>
          <p:cNvPr id="2" name="Footer Placeholder 1"/>
          <p:cNvSpPr>
            <a:spLocks noGrp="1"/>
          </p:cNvSpPr>
          <p:nvPr>
            <p:ph type="ftr" sz="quarter" idx="4294967295"/>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3" name="Slide Number Placeholder 2"/>
          <p:cNvSpPr>
            <a:spLocks noGrp="1"/>
          </p:cNvSpPr>
          <p:nvPr>
            <p:ph type="sldNum" sz="quarter" idx="4294967295"/>
          </p:nvPr>
        </p:nvSpPr>
        <p:spPr>
          <a:xfrm>
            <a:off x="0" y="8580438"/>
            <a:ext cx="3657600" cy="485775"/>
          </a:xfrm>
        </p:spPr>
        <p:txBody>
          <a:bodyPr/>
          <a:lstStyle/>
          <a:p>
            <a:fld id="{D3C6E21F-9381-4880-84FB-1E73165A9E9D}" type="slidenum">
              <a:rPr lang="en-US" smtClean="0"/>
              <a:pPr/>
              <a:t>64</a:t>
            </a:fld>
            <a:endParaRPr lang="en-US" dirty="0"/>
          </a:p>
        </p:txBody>
      </p:sp>
      <p:pic>
        <p:nvPicPr>
          <p:cNvPr id="4" name="Picture 3"/>
          <p:cNvPicPr>
            <a:picLocks noChangeAspect="1"/>
          </p:cNvPicPr>
          <p:nvPr/>
        </p:nvPicPr>
        <p:blipFill>
          <a:blip r:embed="rId3"/>
          <a:stretch>
            <a:fillRect/>
          </a:stretch>
        </p:blipFill>
        <p:spPr>
          <a:xfrm>
            <a:off x="2902678" y="1999330"/>
            <a:ext cx="9028386" cy="5380553"/>
          </a:xfrm>
          <a:prstGeom prst="rect">
            <a:avLst/>
          </a:prstGeom>
          <a:ln>
            <a:solidFill>
              <a:schemeClr val="tx1"/>
            </a:solidFill>
          </a:ln>
        </p:spPr>
      </p:pic>
    </p:spTree>
    <p:extLst>
      <p:ext uri="{BB962C8B-B14F-4D97-AF65-F5344CB8AC3E}">
        <p14:creationId xmlns:p14="http://schemas.microsoft.com/office/powerpoint/2010/main" val="69276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7" name="Rectangle 1"/>
          <p:cNvSpPr>
            <a:spLocks noGrp="1" noChangeArrowheads="1"/>
          </p:cNvSpPr>
          <p:nvPr>
            <p:ph type="ctrTitle"/>
          </p:nvPr>
        </p:nvSpPr>
        <p:spPr>
          <a:xfrm>
            <a:off x="3013752" y="2496327"/>
            <a:ext cx="12946422" cy="852712"/>
          </a:xfrm>
          <a:ln/>
        </p:spPr>
        <p:txBody>
          <a:bodyPr>
            <a:normAutofit fontScale="90000"/>
          </a:bodyPr>
          <a:lstStyle/>
          <a:p>
            <a:r>
              <a:rPr lang="en-US" dirty="0"/>
              <a:t>What </a:t>
            </a:r>
            <a:r>
              <a:rPr lang="en-US" dirty="0" smtClean="0"/>
              <a:t>happened during subsequent chef-client runs?</a:t>
            </a:r>
            <a:endParaRPr lang="en-US" dirty="0"/>
          </a:p>
        </p:txBody>
      </p:sp>
      <p:sp>
        <p:nvSpPr>
          <p:cNvPr id="413698" name="Rectangle 2"/>
          <p:cNvSpPr>
            <a:spLocks noGrp="1" noChangeArrowheads="1"/>
          </p:cNvSpPr>
          <p:nvPr>
            <p:ph type="subTitle" idx="1"/>
          </p:nvPr>
        </p:nvSpPr>
        <p:spPr>
          <a:xfrm>
            <a:off x="3013753" y="3505071"/>
            <a:ext cx="12426922" cy="2544287"/>
          </a:xfrm>
          <a:ln/>
        </p:spPr>
        <p:txBody>
          <a:bodyPr/>
          <a:lstStyle/>
          <a:p>
            <a:endParaRPr lang="en-US" sz="4000" dirty="0">
              <a:solidFill>
                <a:schemeClr val="accent3">
                  <a:lumMod val="50000"/>
                </a:schemeClr>
              </a:solidFill>
            </a:endParaRPr>
          </a:p>
        </p:txBody>
      </p:sp>
    </p:spTree>
    <p:extLst>
      <p:ext uri="{BB962C8B-B14F-4D97-AF65-F5344CB8AC3E}">
        <p14:creationId xmlns:p14="http://schemas.microsoft.com/office/powerpoint/2010/main" val="121075123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0675" name="Group 3"/>
          <p:cNvGrpSpPr>
            <a:grpSpLocks/>
          </p:cNvGrpSpPr>
          <p:nvPr/>
        </p:nvGrpSpPr>
        <p:grpSpPr bwMode="auto">
          <a:xfrm>
            <a:off x="1968501" y="431800"/>
            <a:ext cx="3136900" cy="1371600"/>
            <a:chOff x="0" y="0"/>
            <a:chExt cx="1976" cy="864"/>
          </a:xfrm>
        </p:grpSpPr>
        <p:sp>
          <p:nvSpPr>
            <p:cNvPr id="540673" name="AutoShape 1"/>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chef-client</a:t>
              </a:r>
            </a:p>
          </p:txBody>
        </p:sp>
        <p:pic>
          <p:nvPicPr>
            <p:cNvPr id="540674" name="Picture 2"/>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403547771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2723" name="Group 3"/>
          <p:cNvGrpSpPr>
            <a:grpSpLocks/>
          </p:cNvGrpSpPr>
          <p:nvPr/>
        </p:nvGrpSpPr>
        <p:grpSpPr bwMode="auto">
          <a:xfrm>
            <a:off x="5143500" y="317500"/>
            <a:ext cx="1397000" cy="1549400"/>
            <a:chOff x="0" y="0"/>
            <a:chExt cx="880" cy="976"/>
          </a:xfrm>
        </p:grpSpPr>
        <p:sp>
          <p:nvSpPr>
            <p:cNvPr id="542721" name="AutoShape 1"/>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42722" name="Picture 2"/>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42726" name="Group 6"/>
          <p:cNvGrpSpPr>
            <a:grpSpLocks/>
          </p:cNvGrpSpPr>
          <p:nvPr/>
        </p:nvGrpSpPr>
        <p:grpSpPr bwMode="auto">
          <a:xfrm>
            <a:off x="5143500" y="317500"/>
            <a:ext cx="1397000" cy="1549400"/>
            <a:chOff x="0" y="0"/>
            <a:chExt cx="880" cy="976"/>
          </a:xfrm>
        </p:grpSpPr>
        <p:sp>
          <p:nvSpPr>
            <p:cNvPr id="542724" name="AutoShape 4"/>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42725" name="Picture 5"/>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42729" name="Group 9"/>
          <p:cNvGrpSpPr>
            <a:grpSpLocks/>
          </p:cNvGrpSpPr>
          <p:nvPr/>
        </p:nvGrpSpPr>
        <p:grpSpPr bwMode="auto">
          <a:xfrm>
            <a:off x="1968501" y="431800"/>
            <a:ext cx="3136900" cy="1371600"/>
            <a:chOff x="0" y="0"/>
            <a:chExt cx="1976" cy="864"/>
          </a:xfrm>
        </p:grpSpPr>
        <p:sp>
          <p:nvSpPr>
            <p:cNvPr id="542727" name="AutoShape 7"/>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chef-client</a:t>
              </a:r>
            </a:p>
          </p:txBody>
        </p:sp>
        <p:pic>
          <p:nvPicPr>
            <p:cNvPr id="542728" name="Picture 8"/>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42732" name="Group 12"/>
          <p:cNvGrpSpPr>
            <a:grpSpLocks/>
          </p:cNvGrpSpPr>
          <p:nvPr/>
        </p:nvGrpSpPr>
        <p:grpSpPr bwMode="auto">
          <a:xfrm>
            <a:off x="6565900" y="406400"/>
            <a:ext cx="3124200" cy="1371600"/>
            <a:chOff x="0" y="0"/>
            <a:chExt cx="1968" cy="864"/>
          </a:xfrm>
        </p:grpSpPr>
        <p:sp>
          <p:nvSpPr>
            <p:cNvPr id="542730" name="Rectangle 10"/>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build node</a:t>
              </a:r>
            </a:p>
          </p:txBody>
        </p:sp>
        <p:pic>
          <p:nvPicPr>
            <p:cNvPr id="542731" name="Picture 11"/>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42735" name="Group 15"/>
          <p:cNvGrpSpPr>
            <a:grpSpLocks/>
          </p:cNvGrpSpPr>
          <p:nvPr/>
        </p:nvGrpSpPr>
        <p:grpSpPr bwMode="auto">
          <a:xfrm>
            <a:off x="5143500" y="317500"/>
            <a:ext cx="1397000" cy="1549400"/>
            <a:chOff x="0" y="0"/>
            <a:chExt cx="880" cy="976"/>
          </a:xfrm>
        </p:grpSpPr>
        <p:sp>
          <p:nvSpPr>
            <p:cNvPr id="542733" name="AutoShape 13"/>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42734" name="Picture 14"/>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12464403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499"/>
                                          </p:stCondLst>
                                        </p:cTn>
                                        <p:tgtEl>
                                          <p:spTgt spid="542726"/>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0"/>
                                  </p:stCondLst>
                                  <p:childTnLst>
                                    <p:set>
                                      <p:cBhvr>
                                        <p:cTn id="9" dur="1" fill="hold">
                                          <p:stCondLst>
                                            <p:cond delay="499"/>
                                          </p:stCondLst>
                                        </p:cTn>
                                        <p:tgtEl>
                                          <p:spTgt spid="542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4771" name="Group 3"/>
          <p:cNvGrpSpPr>
            <a:grpSpLocks/>
          </p:cNvGrpSpPr>
          <p:nvPr/>
        </p:nvGrpSpPr>
        <p:grpSpPr bwMode="auto">
          <a:xfrm>
            <a:off x="5143500" y="317500"/>
            <a:ext cx="1397000" cy="1549400"/>
            <a:chOff x="0" y="0"/>
            <a:chExt cx="880" cy="976"/>
          </a:xfrm>
        </p:grpSpPr>
        <p:sp>
          <p:nvSpPr>
            <p:cNvPr id="544769" name="AutoShape 1"/>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44770" name="Picture 2"/>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44774" name="Group 6"/>
          <p:cNvGrpSpPr>
            <a:grpSpLocks/>
          </p:cNvGrpSpPr>
          <p:nvPr/>
        </p:nvGrpSpPr>
        <p:grpSpPr bwMode="auto">
          <a:xfrm>
            <a:off x="5143500" y="317500"/>
            <a:ext cx="1397000" cy="1549400"/>
            <a:chOff x="0" y="0"/>
            <a:chExt cx="880" cy="976"/>
          </a:xfrm>
        </p:grpSpPr>
        <p:sp>
          <p:nvSpPr>
            <p:cNvPr id="544772" name="AutoShape 4"/>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44773" name="Picture 5"/>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44777" name="Group 9"/>
          <p:cNvGrpSpPr>
            <a:grpSpLocks/>
          </p:cNvGrpSpPr>
          <p:nvPr/>
        </p:nvGrpSpPr>
        <p:grpSpPr bwMode="auto">
          <a:xfrm>
            <a:off x="6565900" y="406400"/>
            <a:ext cx="3124200" cy="1371600"/>
            <a:chOff x="0" y="0"/>
            <a:chExt cx="1968" cy="864"/>
          </a:xfrm>
        </p:grpSpPr>
        <p:sp>
          <p:nvSpPr>
            <p:cNvPr id="544775" name="Rectangle 7"/>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build node</a:t>
              </a:r>
            </a:p>
          </p:txBody>
        </p:sp>
        <p:pic>
          <p:nvPicPr>
            <p:cNvPr id="544776" name="Picture 8"/>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44780" name="Group 12"/>
          <p:cNvGrpSpPr>
            <a:grpSpLocks/>
          </p:cNvGrpSpPr>
          <p:nvPr/>
        </p:nvGrpSpPr>
        <p:grpSpPr bwMode="auto">
          <a:xfrm>
            <a:off x="1968501" y="431800"/>
            <a:ext cx="3136900" cy="1371600"/>
            <a:chOff x="0" y="0"/>
            <a:chExt cx="1976" cy="864"/>
          </a:xfrm>
        </p:grpSpPr>
        <p:sp>
          <p:nvSpPr>
            <p:cNvPr id="544778" name="AutoShape 10"/>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chef-client</a:t>
              </a:r>
            </a:p>
          </p:txBody>
        </p:sp>
        <p:pic>
          <p:nvPicPr>
            <p:cNvPr id="544779" name="Picture 11"/>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44783" name="Group 15"/>
          <p:cNvGrpSpPr>
            <a:grpSpLocks/>
          </p:cNvGrpSpPr>
          <p:nvPr/>
        </p:nvGrpSpPr>
        <p:grpSpPr bwMode="auto">
          <a:xfrm>
            <a:off x="7848601" y="1117601"/>
            <a:ext cx="5118100" cy="3035300"/>
            <a:chOff x="0" y="0"/>
            <a:chExt cx="3224" cy="1912"/>
          </a:xfrm>
        </p:grpSpPr>
        <p:sp>
          <p:nvSpPr>
            <p:cNvPr id="544781" name="AutoShape 13"/>
            <p:cNvSpPr>
              <a:spLocks/>
            </p:cNvSpPr>
            <p:nvPr/>
          </p:nvSpPr>
          <p:spPr bwMode="auto">
            <a:xfrm>
              <a:off x="472" y="128"/>
              <a:ext cx="2720" cy="1752"/>
            </a:xfrm>
            <a:custGeom>
              <a:avLst/>
              <a:gdLst/>
              <a:ahLst/>
              <a:cxnLst/>
              <a:rect l="0" t="0" r="r" b="b"/>
              <a:pathLst>
                <a:path w="19283" h="20862">
                  <a:moveTo>
                    <a:pt x="-2317" y="-738"/>
                  </a:moveTo>
                  <a:lnTo>
                    <a:pt x="0" y="2147"/>
                  </a:lnTo>
                  <a:lnTo>
                    <a:pt x="0" y="18957"/>
                  </a:lnTo>
                  <a:cubicBezTo>
                    <a:pt x="0" y="20009"/>
                    <a:pt x="507" y="20862"/>
                    <a:pt x="1134" y="20862"/>
                  </a:cubicBezTo>
                  <a:lnTo>
                    <a:pt x="18149" y="20862"/>
                  </a:lnTo>
                  <a:cubicBezTo>
                    <a:pt x="18775" y="20862"/>
                    <a:pt x="19283" y="20009"/>
                    <a:pt x="19283" y="18957"/>
                  </a:cubicBezTo>
                  <a:lnTo>
                    <a:pt x="19283" y="1905"/>
                  </a:lnTo>
                  <a:cubicBezTo>
                    <a:pt x="19283" y="853"/>
                    <a:pt x="18775" y="0"/>
                    <a:pt x="18149" y="0"/>
                  </a:cubicBezTo>
                  <a:lnTo>
                    <a:pt x="1134" y="0"/>
                  </a:lnTo>
                  <a:cubicBezTo>
                    <a:pt x="904" y="0"/>
                    <a:pt x="690" y="115"/>
                    <a:pt x="512" y="313"/>
                  </a:cubicBezTo>
                  <a:lnTo>
                    <a:pt x="-2317" y="-738"/>
                  </a:lnTo>
                  <a:close/>
                  <a:moveTo>
                    <a:pt x="-2317" y="-738"/>
                  </a:moveTo>
                </a:path>
              </a:pathLst>
            </a:cu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Ohai!</a:t>
              </a:r>
            </a:p>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node_name</a:t>
              </a:r>
            </a:p>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platform</a:t>
              </a:r>
            </a:p>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platform_version</a:t>
              </a:r>
            </a:p>
          </p:txBody>
        </p:sp>
        <p:pic>
          <p:nvPicPr>
            <p:cNvPr id="544782" name="Picture 14"/>
            <p:cNvPicPr>
              <a:picLocks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0" y="0"/>
              <a:ext cx="3224" cy="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11199520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6819" name="Group 3"/>
          <p:cNvGrpSpPr>
            <a:grpSpLocks/>
          </p:cNvGrpSpPr>
          <p:nvPr/>
        </p:nvGrpSpPr>
        <p:grpSpPr bwMode="auto">
          <a:xfrm>
            <a:off x="5181600" y="317500"/>
            <a:ext cx="1397000" cy="1549400"/>
            <a:chOff x="0" y="0"/>
            <a:chExt cx="880" cy="976"/>
          </a:xfrm>
        </p:grpSpPr>
        <p:sp>
          <p:nvSpPr>
            <p:cNvPr id="546817" name="AutoShape 1"/>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46818" name="Picture 2"/>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46822" name="Group 6"/>
          <p:cNvGrpSpPr>
            <a:grpSpLocks/>
          </p:cNvGrpSpPr>
          <p:nvPr/>
        </p:nvGrpSpPr>
        <p:grpSpPr bwMode="auto">
          <a:xfrm>
            <a:off x="5143500" y="317500"/>
            <a:ext cx="1397000" cy="1549400"/>
            <a:chOff x="0" y="0"/>
            <a:chExt cx="880" cy="976"/>
          </a:xfrm>
        </p:grpSpPr>
        <p:sp>
          <p:nvSpPr>
            <p:cNvPr id="546820" name="AutoShape 4"/>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46821" name="Picture 5"/>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46825" name="Group 9"/>
          <p:cNvGrpSpPr>
            <a:grpSpLocks/>
          </p:cNvGrpSpPr>
          <p:nvPr/>
        </p:nvGrpSpPr>
        <p:grpSpPr bwMode="auto">
          <a:xfrm>
            <a:off x="6565900" y="406400"/>
            <a:ext cx="3124200" cy="1371600"/>
            <a:chOff x="0" y="0"/>
            <a:chExt cx="1968" cy="864"/>
          </a:xfrm>
        </p:grpSpPr>
        <p:sp>
          <p:nvSpPr>
            <p:cNvPr id="546823" name="Rectangle 7"/>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build node</a:t>
              </a:r>
            </a:p>
          </p:txBody>
        </p:sp>
        <p:pic>
          <p:nvPicPr>
            <p:cNvPr id="546824" name="Picture 8"/>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46828" name="Group 12"/>
          <p:cNvGrpSpPr>
            <a:grpSpLocks/>
          </p:cNvGrpSpPr>
          <p:nvPr/>
        </p:nvGrpSpPr>
        <p:grpSpPr bwMode="auto">
          <a:xfrm>
            <a:off x="11150600" y="406400"/>
            <a:ext cx="3124200" cy="1371600"/>
            <a:chOff x="0" y="0"/>
            <a:chExt cx="1968" cy="864"/>
          </a:xfrm>
        </p:grpSpPr>
        <p:sp>
          <p:nvSpPr>
            <p:cNvPr id="546826" name="Rectangle 10"/>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authenticate</a:t>
              </a:r>
            </a:p>
          </p:txBody>
        </p:sp>
        <p:pic>
          <p:nvPicPr>
            <p:cNvPr id="546827" name="Picture 11"/>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46831" name="Group 15"/>
          <p:cNvGrpSpPr>
            <a:grpSpLocks/>
          </p:cNvGrpSpPr>
          <p:nvPr/>
        </p:nvGrpSpPr>
        <p:grpSpPr bwMode="auto">
          <a:xfrm>
            <a:off x="9728200" y="317500"/>
            <a:ext cx="1397000" cy="1549400"/>
            <a:chOff x="0" y="0"/>
            <a:chExt cx="880" cy="976"/>
          </a:xfrm>
        </p:grpSpPr>
        <p:sp>
          <p:nvSpPr>
            <p:cNvPr id="546829" name="AutoShape 13"/>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46830" name="Picture 14"/>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46834" name="Group 18"/>
          <p:cNvGrpSpPr>
            <a:grpSpLocks/>
          </p:cNvGrpSpPr>
          <p:nvPr/>
        </p:nvGrpSpPr>
        <p:grpSpPr bwMode="auto">
          <a:xfrm>
            <a:off x="1968501" y="431800"/>
            <a:ext cx="3136900" cy="1371600"/>
            <a:chOff x="0" y="0"/>
            <a:chExt cx="1976" cy="864"/>
          </a:xfrm>
        </p:grpSpPr>
        <p:sp>
          <p:nvSpPr>
            <p:cNvPr id="546832" name="AutoShape 16"/>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chef-client</a:t>
              </a:r>
            </a:p>
          </p:txBody>
        </p:sp>
        <p:pic>
          <p:nvPicPr>
            <p:cNvPr id="546833" name="Picture 17"/>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46837" name="Group 21"/>
          <p:cNvGrpSpPr>
            <a:grpSpLocks/>
          </p:cNvGrpSpPr>
          <p:nvPr/>
        </p:nvGrpSpPr>
        <p:grpSpPr bwMode="auto">
          <a:xfrm>
            <a:off x="9728200" y="317500"/>
            <a:ext cx="1397000" cy="1549400"/>
            <a:chOff x="0" y="0"/>
            <a:chExt cx="880" cy="976"/>
          </a:xfrm>
        </p:grpSpPr>
        <p:sp>
          <p:nvSpPr>
            <p:cNvPr id="546835" name="AutoShape 19"/>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46836" name="Picture 20"/>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27300796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User Traffic</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17" name="Text Placeholder 4"/>
          <p:cNvSpPr>
            <a:spLocks noGrp="1"/>
          </p:cNvSpPr>
          <p:nvPr>
            <p:ph type="body" sz="quarter" idx="12"/>
          </p:nvPr>
        </p:nvSpPr>
        <p:spPr>
          <a:xfrm>
            <a:off x="677333" y="1396503"/>
            <a:ext cx="6050345"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endParaRPr lang="en-US" dirty="0" smtClean="0"/>
          </a:p>
          <a:p>
            <a:pPr marL="309025" lvl="1"/>
            <a:r>
              <a:rPr lang="en-US" dirty="0" smtClean="0"/>
              <a:t>A </a:t>
            </a:r>
            <a:r>
              <a:rPr lang="en-US" dirty="0"/>
              <a:t>l</a:t>
            </a:r>
            <a:r>
              <a:rPr lang="en-US" dirty="0" smtClean="0"/>
              <a:t>oad </a:t>
            </a:r>
            <a:r>
              <a:rPr lang="en-US" dirty="0"/>
              <a:t>b</a:t>
            </a:r>
            <a:r>
              <a:rPr lang="en-US" dirty="0" smtClean="0"/>
              <a:t>alancer can forward incoming user web requests to </a:t>
            </a:r>
            <a:r>
              <a:rPr lang="en-US" dirty="0"/>
              <a:t>other nodes. </a:t>
            </a:r>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34" name="Text Placeholder 2"/>
          <p:cNvSpPr txBox="1">
            <a:spLocks/>
          </p:cNvSpPr>
          <p:nvPr/>
        </p:nvSpPr>
        <p:spPr bwMode="white">
          <a:xfrm>
            <a:off x="9250517" y="6136258"/>
            <a:ext cx="2254667" cy="898330"/>
          </a:xfrm>
          <a:prstGeom prst="rect">
            <a:avLst/>
          </a:prstGeom>
        </p:spPr>
        <p:txBody>
          <a:bodyPr vert="horz" wrap="square" lIns="0" tIns="0" rIns="0" bIns="0" rtlCol="0">
            <a:normAutofit fontScale="700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b="1" dirty="0" smtClean="0"/>
              <a:t>Load Balancer</a:t>
            </a:r>
            <a:br>
              <a:rPr lang="en-US" sz="3400" b="1" dirty="0" smtClean="0"/>
            </a:br>
            <a:endParaRPr lang="en-US" sz="4267" dirty="0"/>
          </a:p>
          <a:p>
            <a:endParaRPr lang="en-US" sz="4267" dirty="0"/>
          </a:p>
        </p:txBody>
      </p:sp>
      <p:cxnSp>
        <p:nvCxnSpPr>
          <p:cNvPr id="35" name="Straight Arrow Connector 34"/>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38" name="Text Placeholder 2"/>
          <p:cNvSpPr txBox="1">
            <a:spLocks/>
          </p:cNvSpPr>
          <p:nvPr/>
        </p:nvSpPr>
        <p:spPr bwMode="white">
          <a:xfrm>
            <a:off x="12224663" y="4728040"/>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a:t>
            </a:r>
            <a:endParaRPr lang="en-US" sz="2600" dirty="0"/>
          </a:p>
          <a:p>
            <a:pPr algn="ctr"/>
            <a:endParaRPr lang="en-US" sz="2667" dirty="0"/>
          </a:p>
          <a:p>
            <a:endParaRPr lang="en-US" sz="2667" dirty="0"/>
          </a:p>
          <a:p>
            <a:endParaRPr lang="en-US" sz="2667" dirty="0"/>
          </a:p>
          <a:p>
            <a:endParaRPr lang="en-US" sz="4267" dirty="0"/>
          </a:p>
          <a:p>
            <a:endParaRPr lang="en-US" sz="4267" dirty="0"/>
          </a:p>
        </p:txBody>
      </p:sp>
      <p:cxnSp>
        <p:nvCxnSpPr>
          <p:cNvPr id="40" name="Straight Arrow Connector 39"/>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41" name="Cloud 40"/>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smtClean="0">
                <a:solidFill>
                  <a:schemeClr val="tx1"/>
                </a:solidFill>
              </a:rPr>
              <a:t>Internet</a:t>
            </a:r>
          </a:p>
        </p:txBody>
      </p:sp>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43" name="Picture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sp>
        <p:nvSpPr>
          <p:cNvPr id="44" name="Text Placeholder 2"/>
          <p:cNvSpPr txBox="1">
            <a:spLocks/>
          </p:cNvSpPr>
          <p:nvPr/>
        </p:nvSpPr>
        <p:spPr bwMode="white">
          <a:xfrm>
            <a:off x="12224663" y="7215079"/>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a:t>
            </a:r>
            <a:endParaRPr lang="en-US" sz="2600" dirty="0"/>
          </a:p>
          <a:p>
            <a:pPr algn="ctr"/>
            <a:endParaRPr lang="en-US" sz="2667" dirty="0"/>
          </a:p>
          <a:p>
            <a:endParaRPr lang="en-US" sz="2667" dirty="0"/>
          </a:p>
          <a:p>
            <a:endParaRPr lang="en-US" sz="2667" dirty="0"/>
          </a:p>
          <a:p>
            <a:endParaRPr lang="en-US" sz="4267" dirty="0"/>
          </a:p>
          <a:p>
            <a:endParaRPr lang="en-US" sz="4267" dirty="0"/>
          </a:p>
        </p:txBody>
      </p:sp>
      <p:pic>
        <p:nvPicPr>
          <p:cNvPr id="16" name="Picture 15" descr="http://www.clipartpal.com/_thumbs/pd/computer/hardware/server_1234.pn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9474497" y="4523734"/>
            <a:ext cx="1387549" cy="1401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9417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8867" name="Group 3"/>
          <p:cNvGrpSpPr>
            <a:grpSpLocks/>
          </p:cNvGrpSpPr>
          <p:nvPr/>
        </p:nvGrpSpPr>
        <p:grpSpPr bwMode="auto">
          <a:xfrm>
            <a:off x="11938000" y="1803400"/>
            <a:ext cx="1549400" cy="1397000"/>
            <a:chOff x="0" y="0"/>
            <a:chExt cx="976" cy="880"/>
          </a:xfrm>
        </p:grpSpPr>
        <p:sp>
          <p:nvSpPr>
            <p:cNvPr id="548865" name="AutoShape 1"/>
            <p:cNvSpPr>
              <a:spLocks/>
            </p:cNvSpPr>
            <p:nvPr/>
          </p:nvSpPr>
          <p:spPr bwMode="auto">
            <a:xfrm rot="5400000">
              <a:off x="88" y="32"/>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48866" name="Picture 2"/>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48870" name="Group 6"/>
          <p:cNvGrpSpPr>
            <a:grpSpLocks/>
          </p:cNvGrpSpPr>
          <p:nvPr/>
        </p:nvGrpSpPr>
        <p:grpSpPr bwMode="auto">
          <a:xfrm>
            <a:off x="11150600" y="3213100"/>
            <a:ext cx="3124200" cy="1473200"/>
            <a:chOff x="0" y="0"/>
            <a:chExt cx="1968" cy="928"/>
          </a:xfrm>
        </p:grpSpPr>
        <p:sp>
          <p:nvSpPr>
            <p:cNvPr id="548868" name="Rectangle 4"/>
            <p:cNvSpPr>
              <a:spLocks/>
            </p:cNvSpPr>
            <p:nvPr/>
          </p:nvSpPr>
          <p:spPr bwMode="auto">
            <a:xfrm>
              <a:off x="32" y="32"/>
              <a:ext cx="1904" cy="864"/>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sync cookbooks</a:t>
              </a:r>
            </a:p>
          </p:txBody>
        </p:sp>
        <p:pic>
          <p:nvPicPr>
            <p:cNvPr id="548869" name="Picture 5"/>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1968"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48873" name="Group 9"/>
          <p:cNvGrpSpPr>
            <a:grpSpLocks/>
          </p:cNvGrpSpPr>
          <p:nvPr/>
        </p:nvGrpSpPr>
        <p:grpSpPr bwMode="auto">
          <a:xfrm>
            <a:off x="6438901" y="3429000"/>
            <a:ext cx="5778500" cy="2286000"/>
            <a:chOff x="0" y="0"/>
            <a:chExt cx="3640" cy="1440"/>
          </a:xfrm>
        </p:grpSpPr>
        <p:sp>
          <p:nvSpPr>
            <p:cNvPr id="548871" name="AutoShape 7"/>
            <p:cNvSpPr>
              <a:spLocks/>
            </p:cNvSpPr>
            <p:nvPr/>
          </p:nvSpPr>
          <p:spPr bwMode="auto">
            <a:xfrm>
              <a:off x="32" y="32"/>
              <a:ext cx="2720" cy="1376"/>
            </a:xfrm>
            <a:custGeom>
              <a:avLst/>
              <a:gdLst/>
              <a:ahLst/>
              <a:cxnLst/>
              <a:rect l="0" t="0" r="r" b="b"/>
              <a:pathLst>
                <a:path w="17531" h="21600">
                  <a:moveTo>
                    <a:pt x="1031" y="0"/>
                  </a:moveTo>
                  <a:cubicBezTo>
                    <a:pt x="462" y="0"/>
                    <a:pt x="0" y="1124"/>
                    <a:pt x="0" y="2512"/>
                  </a:cubicBezTo>
                  <a:lnTo>
                    <a:pt x="0" y="19088"/>
                  </a:lnTo>
                  <a:cubicBezTo>
                    <a:pt x="0" y="20476"/>
                    <a:pt x="462" y="21600"/>
                    <a:pt x="1031" y="21600"/>
                  </a:cubicBezTo>
                  <a:lnTo>
                    <a:pt x="16500" y="21600"/>
                  </a:lnTo>
                  <a:cubicBezTo>
                    <a:pt x="17070" y="21600"/>
                    <a:pt x="17531" y="20476"/>
                    <a:pt x="17531" y="19088"/>
                  </a:cubicBezTo>
                  <a:lnTo>
                    <a:pt x="17531" y="4690"/>
                  </a:lnTo>
                  <a:lnTo>
                    <a:pt x="21600" y="3434"/>
                  </a:lnTo>
                  <a:lnTo>
                    <a:pt x="17517" y="2178"/>
                  </a:lnTo>
                  <a:cubicBezTo>
                    <a:pt x="17449" y="950"/>
                    <a:pt x="17023" y="0"/>
                    <a:pt x="16500" y="0"/>
                  </a:cubicBezTo>
                  <a:lnTo>
                    <a:pt x="1031" y="0"/>
                  </a:lnTo>
                  <a:close/>
                  <a:moveTo>
                    <a:pt x="1031" y="0"/>
                  </a:moveTo>
                </a:path>
              </a:pathLst>
            </a:cu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expanded run list</a:t>
              </a:r>
            </a:p>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(recipes)</a:t>
              </a:r>
            </a:p>
          </p:txBody>
        </p:sp>
        <p:pic>
          <p:nvPicPr>
            <p:cNvPr id="548872" name="Picture 8"/>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3640" cy="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48876" name="Group 12"/>
          <p:cNvGrpSpPr>
            <a:grpSpLocks/>
          </p:cNvGrpSpPr>
          <p:nvPr/>
        </p:nvGrpSpPr>
        <p:grpSpPr bwMode="auto">
          <a:xfrm>
            <a:off x="5143500" y="317500"/>
            <a:ext cx="1397000" cy="1549400"/>
            <a:chOff x="0" y="0"/>
            <a:chExt cx="880" cy="976"/>
          </a:xfrm>
        </p:grpSpPr>
        <p:sp>
          <p:nvSpPr>
            <p:cNvPr id="548874" name="AutoShape 10"/>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48875" name="Picture 11"/>
            <p:cNvPicPr>
              <a:picLocks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48879" name="Group 15"/>
          <p:cNvGrpSpPr>
            <a:grpSpLocks/>
          </p:cNvGrpSpPr>
          <p:nvPr/>
        </p:nvGrpSpPr>
        <p:grpSpPr bwMode="auto">
          <a:xfrm>
            <a:off x="6565900" y="406400"/>
            <a:ext cx="3124200" cy="1371600"/>
            <a:chOff x="0" y="0"/>
            <a:chExt cx="1968" cy="864"/>
          </a:xfrm>
        </p:grpSpPr>
        <p:sp>
          <p:nvSpPr>
            <p:cNvPr id="548877" name="Rectangle 13"/>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build node</a:t>
              </a:r>
            </a:p>
          </p:txBody>
        </p:sp>
        <p:pic>
          <p:nvPicPr>
            <p:cNvPr id="548878" name="Picture 14"/>
            <p:cNvPicPr>
              <a:picLocks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48882" name="Group 18"/>
          <p:cNvGrpSpPr>
            <a:grpSpLocks/>
          </p:cNvGrpSpPr>
          <p:nvPr/>
        </p:nvGrpSpPr>
        <p:grpSpPr bwMode="auto">
          <a:xfrm>
            <a:off x="11150600" y="406400"/>
            <a:ext cx="3124200" cy="1371600"/>
            <a:chOff x="0" y="0"/>
            <a:chExt cx="1968" cy="864"/>
          </a:xfrm>
        </p:grpSpPr>
        <p:sp>
          <p:nvSpPr>
            <p:cNvPr id="548880" name="Rectangle 16"/>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authenticate</a:t>
              </a:r>
            </a:p>
          </p:txBody>
        </p:sp>
        <p:pic>
          <p:nvPicPr>
            <p:cNvPr id="548881" name="Picture 17"/>
            <p:cNvPicPr>
              <a:picLocks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48885" name="Group 21"/>
          <p:cNvGrpSpPr>
            <a:grpSpLocks/>
          </p:cNvGrpSpPr>
          <p:nvPr/>
        </p:nvGrpSpPr>
        <p:grpSpPr bwMode="auto">
          <a:xfrm>
            <a:off x="9728200" y="317500"/>
            <a:ext cx="1397000" cy="1549400"/>
            <a:chOff x="0" y="0"/>
            <a:chExt cx="880" cy="976"/>
          </a:xfrm>
        </p:grpSpPr>
        <p:sp>
          <p:nvSpPr>
            <p:cNvPr id="548883" name="AutoShape 19"/>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48884" name="Picture 20"/>
            <p:cNvPicPr>
              <a:picLocks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48888" name="Group 24"/>
          <p:cNvGrpSpPr>
            <a:grpSpLocks/>
          </p:cNvGrpSpPr>
          <p:nvPr/>
        </p:nvGrpSpPr>
        <p:grpSpPr bwMode="auto">
          <a:xfrm>
            <a:off x="1968501" y="431800"/>
            <a:ext cx="3136900" cy="1371600"/>
            <a:chOff x="0" y="0"/>
            <a:chExt cx="1976" cy="864"/>
          </a:xfrm>
        </p:grpSpPr>
        <p:sp>
          <p:nvSpPr>
            <p:cNvPr id="548886" name="AutoShape 22"/>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chef-client</a:t>
              </a:r>
            </a:p>
          </p:txBody>
        </p:sp>
        <p:pic>
          <p:nvPicPr>
            <p:cNvPr id="548887" name="Picture 23"/>
            <p:cNvPicPr>
              <a:picLocks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156661339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0915" name="Group 3"/>
          <p:cNvGrpSpPr>
            <a:grpSpLocks/>
          </p:cNvGrpSpPr>
          <p:nvPr/>
        </p:nvGrpSpPr>
        <p:grpSpPr bwMode="auto">
          <a:xfrm>
            <a:off x="9702800" y="3124200"/>
            <a:ext cx="1397000" cy="1549400"/>
            <a:chOff x="0" y="0"/>
            <a:chExt cx="880" cy="976"/>
          </a:xfrm>
        </p:grpSpPr>
        <p:sp>
          <p:nvSpPr>
            <p:cNvPr id="550913" name="AutoShape 1"/>
            <p:cNvSpPr>
              <a:spLocks/>
            </p:cNvSpPr>
            <p:nvPr/>
          </p:nvSpPr>
          <p:spPr bwMode="auto">
            <a:xfrm flipH="1">
              <a:off x="48"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0914" name="Picture 2"/>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0918" name="Group 6"/>
          <p:cNvGrpSpPr>
            <a:grpSpLocks/>
          </p:cNvGrpSpPr>
          <p:nvPr/>
        </p:nvGrpSpPr>
        <p:grpSpPr bwMode="auto">
          <a:xfrm>
            <a:off x="5143500" y="317500"/>
            <a:ext cx="1397000" cy="1549400"/>
            <a:chOff x="0" y="0"/>
            <a:chExt cx="880" cy="976"/>
          </a:xfrm>
        </p:grpSpPr>
        <p:sp>
          <p:nvSpPr>
            <p:cNvPr id="550916" name="AutoShape 4"/>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0917" name="Picture 5"/>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0921" name="Group 9"/>
          <p:cNvGrpSpPr>
            <a:grpSpLocks/>
          </p:cNvGrpSpPr>
          <p:nvPr/>
        </p:nvGrpSpPr>
        <p:grpSpPr bwMode="auto">
          <a:xfrm>
            <a:off x="6565900" y="406400"/>
            <a:ext cx="3124200" cy="1371600"/>
            <a:chOff x="0" y="0"/>
            <a:chExt cx="1968" cy="864"/>
          </a:xfrm>
        </p:grpSpPr>
        <p:sp>
          <p:nvSpPr>
            <p:cNvPr id="550919" name="Rectangle 7"/>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build node</a:t>
              </a:r>
            </a:p>
          </p:txBody>
        </p:sp>
        <p:pic>
          <p:nvPicPr>
            <p:cNvPr id="550920" name="Picture 8"/>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0924" name="Group 12"/>
          <p:cNvGrpSpPr>
            <a:grpSpLocks/>
          </p:cNvGrpSpPr>
          <p:nvPr/>
        </p:nvGrpSpPr>
        <p:grpSpPr bwMode="auto">
          <a:xfrm>
            <a:off x="11150600" y="406400"/>
            <a:ext cx="3124200" cy="1371600"/>
            <a:chOff x="0" y="0"/>
            <a:chExt cx="1968" cy="864"/>
          </a:xfrm>
        </p:grpSpPr>
        <p:sp>
          <p:nvSpPr>
            <p:cNvPr id="550922" name="Rectangle 10"/>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authenticate</a:t>
              </a:r>
            </a:p>
          </p:txBody>
        </p:sp>
        <p:pic>
          <p:nvPicPr>
            <p:cNvPr id="550923" name="Picture 11"/>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0927" name="Group 15"/>
          <p:cNvGrpSpPr>
            <a:grpSpLocks/>
          </p:cNvGrpSpPr>
          <p:nvPr/>
        </p:nvGrpSpPr>
        <p:grpSpPr bwMode="auto">
          <a:xfrm>
            <a:off x="11150600" y="3213100"/>
            <a:ext cx="3124200" cy="1473200"/>
            <a:chOff x="0" y="0"/>
            <a:chExt cx="1968" cy="928"/>
          </a:xfrm>
        </p:grpSpPr>
        <p:sp>
          <p:nvSpPr>
            <p:cNvPr id="550925" name="Rectangle 13"/>
            <p:cNvSpPr>
              <a:spLocks/>
            </p:cNvSpPr>
            <p:nvPr/>
          </p:nvSpPr>
          <p:spPr bwMode="auto">
            <a:xfrm>
              <a:off x="32" y="32"/>
              <a:ext cx="1904" cy="864"/>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sync cookbooks</a:t>
              </a:r>
            </a:p>
          </p:txBody>
        </p:sp>
        <p:pic>
          <p:nvPicPr>
            <p:cNvPr id="550926" name="Picture 14"/>
            <p:cNvPicPr>
              <a:picLocks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0" y="0"/>
              <a:ext cx="1968"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0930" name="Group 18"/>
          <p:cNvGrpSpPr>
            <a:grpSpLocks/>
          </p:cNvGrpSpPr>
          <p:nvPr/>
        </p:nvGrpSpPr>
        <p:grpSpPr bwMode="auto">
          <a:xfrm>
            <a:off x="6565900" y="3213101"/>
            <a:ext cx="3124200" cy="1460500"/>
            <a:chOff x="0" y="0"/>
            <a:chExt cx="1968" cy="920"/>
          </a:xfrm>
        </p:grpSpPr>
        <p:sp>
          <p:nvSpPr>
            <p:cNvPr id="550928" name="Rectangle 16"/>
            <p:cNvSpPr>
              <a:spLocks/>
            </p:cNvSpPr>
            <p:nvPr/>
          </p:nvSpPr>
          <p:spPr bwMode="auto">
            <a:xfrm>
              <a:off x="32" y="32"/>
              <a:ext cx="1904" cy="856"/>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load cookbooks</a:t>
              </a:r>
            </a:p>
          </p:txBody>
        </p:sp>
        <p:pic>
          <p:nvPicPr>
            <p:cNvPr id="550929" name="Picture 17"/>
            <p:cNvPicPr>
              <a:picLocks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0" y="0"/>
              <a:ext cx="1968"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0933" name="Group 21"/>
          <p:cNvGrpSpPr>
            <a:grpSpLocks/>
          </p:cNvGrpSpPr>
          <p:nvPr/>
        </p:nvGrpSpPr>
        <p:grpSpPr bwMode="auto">
          <a:xfrm>
            <a:off x="9728200" y="317500"/>
            <a:ext cx="1397000" cy="1549400"/>
            <a:chOff x="0" y="0"/>
            <a:chExt cx="880" cy="976"/>
          </a:xfrm>
        </p:grpSpPr>
        <p:sp>
          <p:nvSpPr>
            <p:cNvPr id="550931" name="AutoShape 19"/>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0932" name="Picture 20"/>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0936" name="Group 24"/>
          <p:cNvGrpSpPr>
            <a:grpSpLocks/>
          </p:cNvGrpSpPr>
          <p:nvPr/>
        </p:nvGrpSpPr>
        <p:grpSpPr bwMode="auto">
          <a:xfrm>
            <a:off x="11938000" y="1803400"/>
            <a:ext cx="1549400" cy="1397000"/>
            <a:chOff x="0" y="0"/>
            <a:chExt cx="976" cy="880"/>
          </a:xfrm>
        </p:grpSpPr>
        <p:sp>
          <p:nvSpPr>
            <p:cNvPr id="550934" name="AutoShape 22"/>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0935" name="Picture 23"/>
            <p:cNvPicPr>
              <a:picLocks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0939" name="Group 27"/>
          <p:cNvGrpSpPr>
            <a:grpSpLocks/>
          </p:cNvGrpSpPr>
          <p:nvPr/>
        </p:nvGrpSpPr>
        <p:grpSpPr bwMode="auto">
          <a:xfrm>
            <a:off x="1968501" y="431800"/>
            <a:ext cx="3136900" cy="1371600"/>
            <a:chOff x="0" y="0"/>
            <a:chExt cx="1976" cy="864"/>
          </a:xfrm>
        </p:grpSpPr>
        <p:sp>
          <p:nvSpPr>
            <p:cNvPr id="550937" name="AutoShape 25"/>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chef-client</a:t>
              </a:r>
            </a:p>
          </p:txBody>
        </p:sp>
        <p:pic>
          <p:nvPicPr>
            <p:cNvPr id="550938" name="Picture 26"/>
            <p:cNvPicPr>
              <a:picLocks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298070349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2963" name="Group 3"/>
          <p:cNvGrpSpPr>
            <a:grpSpLocks/>
          </p:cNvGrpSpPr>
          <p:nvPr/>
        </p:nvGrpSpPr>
        <p:grpSpPr bwMode="auto">
          <a:xfrm>
            <a:off x="5130800" y="3124200"/>
            <a:ext cx="1397000" cy="1549400"/>
            <a:chOff x="0" y="0"/>
            <a:chExt cx="880" cy="976"/>
          </a:xfrm>
        </p:grpSpPr>
        <p:sp>
          <p:nvSpPr>
            <p:cNvPr id="552961" name="AutoShape 1"/>
            <p:cNvSpPr>
              <a:spLocks/>
            </p:cNvSpPr>
            <p:nvPr/>
          </p:nvSpPr>
          <p:spPr bwMode="auto">
            <a:xfrm flipH="1">
              <a:off x="48"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2962" name="Picture 2"/>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2966" name="Group 6"/>
          <p:cNvGrpSpPr>
            <a:grpSpLocks/>
          </p:cNvGrpSpPr>
          <p:nvPr/>
        </p:nvGrpSpPr>
        <p:grpSpPr bwMode="auto">
          <a:xfrm>
            <a:off x="5143500" y="317500"/>
            <a:ext cx="1397000" cy="1549400"/>
            <a:chOff x="0" y="0"/>
            <a:chExt cx="880" cy="976"/>
          </a:xfrm>
        </p:grpSpPr>
        <p:sp>
          <p:nvSpPr>
            <p:cNvPr id="552964" name="AutoShape 4"/>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2965" name="Picture 5"/>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2969" name="Group 9"/>
          <p:cNvGrpSpPr>
            <a:grpSpLocks/>
          </p:cNvGrpSpPr>
          <p:nvPr/>
        </p:nvGrpSpPr>
        <p:grpSpPr bwMode="auto">
          <a:xfrm>
            <a:off x="6565900" y="406400"/>
            <a:ext cx="3124200" cy="1371600"/>
            <a:chOff x="0" y="0"/>
            <a:chExt cx="1968" cy="864"/>
          </a:xfrm>
        </p:grpSpPr>
        <p:sp>
          <p:nvSpPr>
            <p:cNvPr id="552967" name="Rectangle 7"/>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build node</a:t>
              </a:r>
            </a:p>
          </p:txBody>
        </p:sp>
        <p:pic>
          <p:nvPicPr>
            <p:cNvPr id="552968" name="Picture 8"/>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2972" name="Group 12"/>
          <p:cNvGrpSpPr>
            <a:grpSpLocks/>
          </p:cNvGrpSpPr>
          <p:nvPr/>
        </p:nvGrpSpPr>
        <p:grpSpPr bwMode="auto">
          <a:xfrm>
            <a:off x="11150600" y="406400"/>
            <a:ext cx="3124200" cy="1371600"/>
            <a:chOff x="0" y="0"/>
            <a:chExt cx="1968" cy="864"/>
          </a:xfrm>
        </p:grpSpPr>
        <p:sp>
          <p:nvSpPr>
            <p:cNvPr id="552970" name="Rectangle 10"/>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authenticate</a:t>
              </a:r>
            </a:p>
          </p:txBody>
        </p:sp>
        <p:pic>
          <p:nvPicPr>
            <p:cNvPr id="552971" name="Picture 11"/>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2975" name="Group 15"/>
          <p:cNvGrpSpPr>
            <a:grpSpLocks/>
          </p:cNvGrpSpPr>
          <p:nvPr/>
        </p:nvGrpSpPr>
        <p:grpSpPr bwMode="auto">
          <a:xfrm>
            <a:off x="11150600" y="3213100"/>
            <a:ext cx="3124200" cy="1473200"/>
            <a:chOff x="0" y="0"/>
            <a:chExt cx="1968" cy="928"/>
          </a:xfrm>
        </p:grpSpPr>
        <p:sp>
          <p:nvSpPr>
            <p:cNvPr id="552973" name="Rectangle 13"/>
            <p:cNvSpPr>
              <a:spLocks/>
            </p:cNvSpPr>
            <p:nvPr/>
          </p:nvSpPr>
          <p:spPr bwMode="auto">
            <a:xfrm>
              <a:off x="32" y="32"/>
              <a:ext cx="1904" cy="864"/>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sync cookbooks</a:t>
              </a:r>
            </a:p>
          </p:txBody>
        </p:sp>
        <p:pic>
          <p:nvPicPr>
            <p:cNvPr id="552974" name="Picture 14"/>
            <p:cNvPicPr>
              <a:picLocks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0" y="0"/>
              <a:ext cx="1968"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2978" name="Group 18"/>
          <p:cNvGrpSpPr>
            <a:grpSpLocks/>
          </p:cNvGrpSpPr>
          <p:nvPr/>
        </p:nvGrpSpPr>
        <p:grpSpPr bwMode="auto">
          <a:xfrm>
            <a:off x="6565900" y="3213101"/>
            <a:ext cx="3124200" cy="1460500"/>
            <a:chOff x="0" y="0"/>
            <a:chExt cx="1968" cy="920"/>
          </a:xfrm>
        </p:grpSpPr>
        <p:sp>
          <p:nvSpPr>
            <p:cNvPr id="552976" name="Rectangle 16"/>
            <p:cNvSpPr>
              <a:spLocks/>
            </p:cNvSpPr>
            <p:nvPr/>
          </p:nvSpPr>
          <p:spPr bwMode="auto">
            <a:xfrm>
              <a:off x="32" y="32"/>
              <a:ext cx="1904" cy="856"/>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load cookbooks</a:t>
              </a:r>
            </a:p>
          </p:txBody>
        </p:sp>
        <p:pic>
          <p:nvPicPr>
            <p:cNvPr id="552977" name="Picture 17"/>
            <p:cNvPicPr>
              <a:picLocks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0" y="0"/>
              <a:ext cx="1968"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2981" name="Group 21"/>
          <p:cNvGrpSpPr>
            <a:grpSpLocks/>
          </p:cNvGrpSpPr>
          <p:nvPr/>
        </p:nvGrpSpPr>
        <p:grpSpPr bwMode="auto">
          <a:xfrm>
            <a:off x="1981200" y="3213100"/>
            <a:ext cx="3124200" cy="1371600"/>
            <a:chOff x="0" y="0"/>
            <a:chExt cx="1968" cy="864"/>
          </a:xfrm>
        </p:grpSpPr>
        <p:sp>
          <p:nvSpPr>
            <p:cNvPr id="552979" name="Rectangle 19"/>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converge</a:t>
              </a:r>
            </a:p>
          </p:txBody>
        </p:sp>
        <p:pic>
          <p:nvPicPr>
            <p:cNvPr id="552980" name="Picture 20"/>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2984" name="Group 24"/>
          <p:cNvGrpSpPr>
            <a:grpSpLocks/>
          </p:cNvGrpSpPr>
          <p:nvPr/>
        </p:nvGrpSpPr>
        <p:grpSpPr bwMode="auto">
          <a:xfrm>
            <a:off x="9728200" y="317500"/>
            <a:ext cx="1397000" cy="1549400"/>
            <a:chOff x="0" y="0"/>
            <a:chExt cx="880" cy="976"/>
          </a:xfrm>
        </p:grpSpPr>
        <p:sp>
          <p:nvSpPr>
            <p:cNvPr id="552982" name="AutoShape 22"/>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2983" name="Picture 23"/>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2987" name="Group 27"/>
          <p:cNvGrpSpPr>
            <a:grpSpLocks/>
          </p:cNvGrpSpPr>
          <p:nvPr/>
        </p:nvGrpSpPr>
        <p:grpSpPr bwMode="auto">
          <a:xfrm>
            <a:off x="11938000" y="1803400"/>
            <a:ext cx="1549400" cy="1397000"/>
            <a:chOff x="0" y="0"/>
            <a:chExt cx="976" cy="880"/>
          </a:xfrm>
        </p:grpSpPr>
        <p:sp>
          <p:nvSpPr>
            <p:cNvPr id="552985" name="AutoShape 25"/>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2986" name="Picture 26"/>
            <p:cNvPicPr>
              <a:picLocks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2990" name="Group 30"/>
          <p:cNvGrpSpPr>
            <a:grpSpLocks/>
          </p:cNvGrpSpPr>
          <p:nvPr/>
        </p:nvGrpSpPr>
        <p:grpSpPr bwMode="auto">
          <a:xfrm>
            <a:off x="9702800" y="3124200"/>
            <a:ext cx="1397000" cy="1549400"/>
            <a:chOff x="0" y="0"/>
            <a:chExt cx="880" cy="976"/>
          </a:xfrm>
        </p:grpSpPr>
        <p:sp>
          <p:nvSpPr>
            <p:cNvPr id="552988" name="AutoShape 28"/>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2989" name="Picture 29"/>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2993" name="Group 33"/>
          <p:cNvGrpSpPr>
            <a:grpSpLocks/>
          </p:cNvGrpSpPr>
          <p:nvPr/>
        </p:nvGrpSpPr>
        <p:grpSpPr bwMode="auto">
          <a:xfrm>
            <a:off x="1968501" y="431800"/>
            <a:ext cx="3136900" cy="1371600"/>
            <a:chOff x="0" y="0"/>
            <a:chExt cx="1976" cy="864"/>
          </a:xfrm>
        </p:grpSpPr>
        <p:sp>
          <p:nvSpPr>
            <p:cNvPr id="552991" name="AutoShape 31"/>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chef-client</a:t>
              </a:r>
            </a:p>
          </p:txBody>
        </p:sp>
        <p:pic>
          <p:nvPicPr>
            <p:cNvPr id="552992" name="Picture 32"/>
            <p:cNvPicPr>
              <a:picLocks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17405793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5011" name="Group 3"/>
          <p:cNvGrpSpPr>
            <a:grpSpLocks/>
          </p:cNvGrpSpPr>
          <p:nvPr/>
        </p:nvGrpSpPr>
        <p:grpSpPr bwMode="auto">
          <a:xfrm>
            <a:off x="2768600" y="4622800"/>
            <a:ext cx="1549400" cy="1397000"/>
            <a:chOff x="0" y="0"/>
            <a:chExt cx="976" cy="880"/>
          </a:xfrm>
        </p:grpSpPr>
        <p:sp>
          <p:nvSpPr>
            <p:cNvPr id="555009" name="AutoShape 1"/>
            <p:cNvSpPr>
              <a:spLocks/>
            </p:cNvSpPr>
            <p:nvPr/>
          </p:nvSpPr>
          <p:spPr bwMode="auto">
            <a:xfrm rot="5400000">
              <a:off x="88" y="32"/>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5010" name="Picture 2"/>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5014" name="Group 6"/>
          <p:cNvGrpSpPr>
            <a:grpSpLocks/>
          </p:cNvGrpSpPr>
          <p:nvPr/>
        </p:nvGrpSpPr>
        <p:grpSpPr bwMode="auto">
          <a:xfrm>
            <a:off x="5143500" y="317500"/>
            <a:ext cx="1397000" cy="1549400"/>
            <a:chOff x="0" y="0"/>
            <a:chExt cx="880" cy="976"/>
          </a:xfrm>
        </p:grpSpPr>
        <p:sp>
          <p:nvSpPr>
            <p:cNvPr id="555012" name="AutoShape 4"/>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5013" name="Picture 5"/>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5017" name="Group 9"/>
          <p:cNvGrpSpPr>
            <a:grpSpLocks/>
          </p:cNvGrpSpPr>
          <p:nvPr/>
        </p:nvGrpSpPr>
        <p:grpSpPr bwMode="auto">
          <a:xfrm>
            <a:off x="6565900" y="406400"/>
            <a:ext cx="3124200" cy="1371600"/>
            <a:chOff x="0" y="0"/>
            <a:chExt cx="1968" cy="864"/>
          </a:xfrm>
        </p:grpSpPr>
        <p:sp>
          <p:nvSpPr>
            <p:cNvPr id="555015" name="Rectangle 7"/>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build node</a:t>
              </a:r>
            </a:p>
          </p:txBody>
        </p:sp>
        <p:pic>
          <p:nvPicPr>
            <p:cNvPr id="555016" name="Picture 8"/>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5020" name="Group 12"/>
          <p:cNvGrpSpPr>
            <a:grpSpLocks/>
          </p:cNvGrpSpPr>
          <p:nvPr/>
        </p:nvGrpSpPr>
        <p:grpSpPr bwMode="auto">
          <a:xfrm>
            <a:off x="11150600" y="406400"/>
            <a:ext cx="3124200" cy="1371600"/>
            <a:chOff x="0" y="0"/>
            <a:chExt cx="1968" cy="864"/>
          </a:xfrm>
        </p:grpSpPr>
        <p:sp>
          <p:nvSpPr>
            <p:cNvPr id="555018" name="Rectangle 10"/>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authenticate</a:t>
              </a:r>
            </a:p>
          </p:txBody>
        </p:sp>
        <p:pic>
          <p:nvPicPr>
            <p:cNvPr id="555019" name="Picture 11"/>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5023" name="Group 15"/>
          <p:cNvGrpSpPr>
            <a:grpSpLocks/>
          </p:cNvGrpSpPr>
          <p:nvPr/>
        </p:nvGrpSpPr>
        <p:grpSpPr bwMode="auto">
          <a:xfrm>
            <a:off x="11150600" y="3213100"/>
            <a:ext cx="3124200" cy="1473200"/>
            <a:chOff x="0" y="0"/>
            <a:chExt cx="1968" cy="928"/>
          </a:xfrm>
        </p:grpSpPr>
        <p:sp>
          <p:nvSpPr>
            <p:cNvPr id="555021" name="Rectangle 13"/>
            <p:cNvSpPr>
              <a:spLocks/>
            </p:cNvSpPr>
            <p:nvPr/>
          </p:nvSpPr>
          <p:spPr bwMode="auto">
            <a:xfrm>
              <a:off x="32" y="32"/>
              <a:ext cx="1904" cy="864"/>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sync cookbooks</a:t>
              </a:r>
            </a:p>
          </p:txBody>
        </p:sp>
        <p:pic>
          <p:nvPicPr>
            <p:cNvPr id="555022" name="Picture 14"/>
            <p:cNvPicPr>
              <a:picLocks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0" y="0"/>
              <a:ext cx="1968"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5026" name="Group 18"/>
          <p:cNvGrpSpPr>
            <a:grpSpLocks/>
          </p:cNvGrpSpPr>
          <p:nvPr/>
        </p:nvGrpSpPr>
        <p:grpSpPr bwMode="auto">
          <a:xfrm>
            <a:off x="6565900" y="3213101"/>
            <a:ext cx="3124200" cy="1460500"/>
            <a:chOff x="0" y="0"/>
            <a:chExt cx="1968" cy="920"/>
          </a:xfrm>
        </p:grpSpPr>
        <p:sp>
          <p:nvSpPr>
            <p:cNvPr id="555024" name="Rectangle 16"/>
            <p:cNvSpPr>
              <a:spLocks/>
            </p:cNvSpPr>
            <p:nvPr/>
          </p:nvSpPr>
          <p:spPr bwMode="auto">
            <a:xfrm>
              <a:off x="32" y="32"/>
              <a:ext cx="1904" cy="856"/>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load cookbooks</a:t>
              </a:r>
            </a:p>
          </p:txBody>
        </p:sp>
        <p:pic>
          <p:nvPicPr>
            <p:cNvPr id="555025" name="Picture 17"/>
            <p:cNvPicPr>
              <a:picLocks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0" y="0"/>
              <a:ext cx="1968"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5029" name="Group 21"/>
          <p:cNvGrpSpPr>
            <a:grpSpLocks/>
          </p:cNvGrpSpPr>
          <p:nvPr/>
        </p:nvGrpSpPr>
        <p:grpSpPr bwMode="auto">
          <a:xfrm>
            <a:off x="1981200" y="3213100"/>
            <a:ext cx="3124200" cy="1371600"/>
            <a:chOff x="0" y="0"/>
            <a:chExt cx="1968" cy="864"/>
          </a:xfrm>
        </p:grpSpPr>
        <p:sp>
          <p:nvSpPr>
            <p:cNvPr id="555027" name="Rectangle 19"/>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converge</a:t>
              </a:r>
            </a:p>
          </p:txBody>
        </p:sp>
        <p:pic>
          <p:nvPicPr>
            <p:cNvPr id="555028" name="Picture 20"/>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5032" name="Group 24"/>
          <p:cNvGrpSpPr>
            <a:grpSpLocks/>
          </p:cNvGrpSpPr>
          <p:nvPr/>
        </p:nvGrpSpPr>
        <p:grpSpPr bwMode="auto">
          <a:xfrm>
            <a:off x="9728200" y="317500"/>
            <a:ext cx="1397000" cy="1549400"/>
            <a:chOff x="0" y="0"/>
            <a:chExt cx="880" cy="976"/>
          </a:xfrm>
        </p:grpSpPr>
        <p:sp>
          <p:nvSpPr>
            <p:cNvPr id="555030" name="AutoShape 22"/>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5031" name="Picture 23"/>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5035" name="Group 27"/>
          <p:cNvGrpSpPr>
            <a:grpSpLocks/>
          </p:cNvGrpSpPr>
          <p:nvPr/>
        </p:nvGrpSpPr>
        <p:grpSpPr bwMode="auto">
          <a:xfrm>
            <a:off x="11938000" y="1803400"/>
            <a:ext cx="1549400" cy="1397000"/>
            <a:chOff x="0" y="0"/>
            <a:chExt cx="976" cy="880"/>
          </a:xfrm>
        </p:grpSpPr>
        <p:sp>
          <p:nvSpPr>
            <p:cNvPr id="555033" name="AutoShape 25"/>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5034" name="Picture 26"/>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5038" name="Group 30"/>
          <p:cNvGrpSpPr>
            <a:grpSpLocks/>
          </p:cNvGrpSpPr>
          <p:nvPr/>
        </p:nvGrpSpPr>
        <p:grpSpPr bwMode="auto">
          <a:xfrm>
            <a:off x="9702800" y="3124200"/>
            <a:ext cx="1397000" cy="1549400"/>
            <a:chOff x="0" y="0"/>
            <a:chExt cx="880" cy="976"/>
          </a:xfrm>
        </p:grpSpPr>
        <p:sp>
          <p:nvSpPr>
            <p:cNvPr id="555036" name="AutoShape 28"/>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5037" name="Picture 29"/>
            <p:cNvPicPr>
              <a:picLocks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5041" name="Group 33"/>
          <p:cNvGrpSpPr>
            <a:grpSpLocks/>
          </p:cNvGrpSpPr>
          <p:nvPr/>
        </p:nvGrpSpPr>
        <p:grpSpPr bwMode="auto">
          <a:xfrm>
            <a:off x="5130800" y="3124200"/>
            <a:ext cx="1397000" cy="1549400"/>
            <a:chOff x="0" y="0"/>
            <a:chExt cx="880" cy="976"/>
          </a:xfrm>
        </p:grpSpPr>
        <p:sp>
          <p:nvSpPr>
            <p:cNvPr id="555039" name="AutoShape 31"/>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5040" name="Picture 32"/>
            <p:cNvPicPr>
              <a:picLocks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5044" name="Group 36"/>
          <p:cNvGrpSpPr>
            <a:grpSpLocks/>
          </p:cNvGrpSpPr>
          <p:nvPr/>
        </p:nvGrpSpPr>
        <p:grpSpPr bwMode="auto">
          <a:xfrm>
            <a:off x="1968501" y="431800"/>
            <a:ext cx="3136900" cy="1371600"/>
            <a:chOff x="0" y="0"/>
            <a:chExt cx="1976" cy="864"/>
          </a:xfrm>
        </p:grpSpPr>
        <p:sp>
          <p:nvSpPr>
            <p:cNvPr id="555042" name="AutoShape 34"/>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chef-client</a:t>
              </a:r>
            </a:p>
          </p:txBody>
        </p:sp>
        <p:pic>
          <p:nvPicPr>
            <p:cNvPr id="555043" name="Picture 35"/>
            <p:cNvPicPr>
              <a:picLocks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5047" name="Group 39"/>
          <p:cNvGrpSpPr>
            <a:grpSpLocks/>
          </p:cNvGrpSpPr>
          <p:nvPr/>
        </p:nvGrpSpPr>
        <p:grpSpPr bwMode="auto">
          <a:xfrm>
            <a:off x="1663700" y="6045200"/>
            <a:ext cx="3759200" cy="2590800"/>
            <a:chOff x="0" y="0"/>
            <a:chExt cx="2368" cy="1632"/>
          </a:xfrm>
        </p:grpSpPr>
        <p:sp>
          <p:nvSpPr>
            <p:cNvPr id="555045" name="AutoShape 37"/>
            <p:cNvSpPr>
              <a:spLocks/>
            </p:cNvSpPr>
            <p:nvPr/>
          </p:nvSpPr>
          <p:spPr bwMode="auto">
            <a:xfrm>
              <a:off x="64" y="40"/>
              <a:ext cx="2240" cy="1552"/>
            </a:xfrm>
            <a:prstGeom prst="diamond">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success?</a:t>
              </a:r>
            </a:p>
          </p:txBody>
        </p:sp>
        <p:pic>
          <p:nvPicPr>
            <p:cNvPr id="555046" name="Picture 38"/>
            <p:cNvPicPr>
              <a:picLocks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0" y="0"/>
              <a:ext cx="2368" cy="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5050" name="Group 42"/>
          <p:cNvGrpSpPr>
            <a:grpSpLocks/>
          </p:cNvGrpSpPr>
          <p:nvPr/>
        </p:nvGrpSpPr>
        <p:grpSpPr bwMode="auto">
          <a:xfrm>
            <a:off x="5143500" y="317500"/>
            <a:ext cx="1397000" cy="1549400"/>
            <a:chOff x="0" y="0"/>
            <a:chExt cx="880" cy="976"/>
          </a:xfrm>
        </p:grpSpPr>
        <p:sp>
          <p:nvSpPr>
            <p:cNvPr id="555048" name="AutoShape 40"/>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5049" name="Picture 41"/>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8075056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7059" name="Group 3"/>
          <p:cNvGrpSpPr>
            <a:grpSpLocks/>
          </p:cNvGrpSpPr>
          <p:nvPr/>
        </p:nvGrpSpPr>
        <p:grpSpPr bwMode="auto">
          <a:xfrm>
            <a:off x="5143500" y="317500"/>
            <a:ext cx="1397000" cy="1549400"/>
            <a:chOff x="0" y="0"/>
            <a:chExt cx="880" cy="976"/>
          </a:xfrm>
        </p:grpSpPr>
        <p:sp>
          <p:nvSpPr>
            <p:cNvPr id="557057" name="AutoShape 1"/>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7058" name="Picture 2"/>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7062" name="Group 6"/>
          <p:cNvGrpSpPr>
            <a:grpSpLocks/>
          </p:cNvGrpSpPr>
          <p:nvPr/>
        </p:nvGrpSpPr>
        <p:grpSpPr bwMode="auto">
          <a:xfrm>
            <a:off x="6565900" y="406400"/>
            <a:ext cx="3124200" cy="1371600"/>
            <a:chOff x="0" y="0"/>
            <a:chExt cx="1968" cy="864"/>
          </a:xfrm>
        </p:grpSpPr>
        <p:sp>
          <p:nvSpPr>
            <p:cNvPr id="557060" name="Rectangle 4"/>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build node</a:t>
              </a:r>
            </a:p>
          </p:txBody>
        </p:sp>
        <p:pic>
          <p:nvPicPr>
            <p:cNvPr id="557061" name="Picture 5"/>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7065" name="Group 9"/>
          <p:cNvGrpSpPr>
            <a:grpSpLocks/>
          </p:cNvGrpSpPr>
          <p:nvPr/>
        </p:nvGrpSpPr>
        <p:grpSpPr bwMode="auto">
          <a:xfrm>
            <a:off x="11150600" y="406400"/>
            <a:ext cx="3124200" cy="1371600"/>
            <a:chOff x="0" y="0"/>
            <a:chExt cx="1968" cy="864"/>
          </a:xfrm>
        </p:grpSpPr>
        <p:sp>
          <p:nvSpPr>
            <p:cNvPr id="557063" name="Rectangle 7"/>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authenticate</a:t>
              </a:r>
            </a:p>
          </p:txBody>
        </p:sp>
        <p:pic>
          <p:nvPicPr>
            <p:cNvPr id="557064" name="Picture 8"/>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7068" name="Group 12"/>
          <p:cNvGrpSpPr>
            <a:grpSpLocks/>
          </p:cNvGrpSpPr>
          <p:nvPr/>
        </p:nvGrpSpPr>
        <p:grpSpPr bwMode="auto">
          <a:xfrm>
            <a:off x="11150600" y="3213100"/>
            <a:ext cx="3124200" cy="1473200"/>
            <a:chOff x="0" y="0"/>
            <a:chExt cx="1968" cy="928"/>
          </a:xfrm>
        </p:grpSpPr>
        <p:sp>
          <p:nvSpPr>
            <p:cNvPr id="557066" name="Rectangle 10"/>
            <p:cNvSpPr>
              <a:spLocks/>
            </p:cNvSpPr>
            <p:nvPr/>
          </p:nvSpPr>
          <p:spPr bwMode="auto">
            <a:xfrm>
              <a:off x="32" y="32"/>
              <a:ext cx="1904" cy="864"/>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sync cookbooks</a:t>
              </a:r>
            </a:p>
          </p:txBody>
        </p:sp>
        <p:pic>
          <p:nvPicPr>
            <p:cNvPr id="557067" name="Picture 11"/>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1968"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7071" name="Group 15"/>
          <p:cNvGrpSpPr>
            <a:grpSpLocks/>
          </p:cNvGrpSpPr>
          <p:nvPr/>
        </p:nvGrpSpPr>
        <p:grpSpPr bwMode="auto">
          <a:xfrm>
            <a:off x="6565900" y="3213101"/>
            <a:ext cx="3124200" cy="1460500"/>
            <a:chOff x="0" y="0"/>
            <a:chExt cx="1968" cy="920"/>
          </a:xfrm>
        </p:grpSpPr>
        <p:sp>
          <p:nvSpPr>
            <p:cNvPr id="557069" name="Rectangle 13"/>
            <p:cNvSpPr>
              <a:spLocks/>
            </p:cNvSpPr>
            <p:nvPr/>
          </p:nvSpPr>
          <p:spPr bwMode="auto">
            <a:xfrm>
              <a:off x="32" y="32"/>
              <a:ext cx="1904" cy="856"/>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load cookbooks</a:t>
              </a:r>
            </a:p>
          </p:txBody>
        </p:sp>
        <p:pic>
          <p:nvPicPr>
            <p:cNvPr id="557070" name="Picture 14"/>
            <p:cNvPicPr>
              <a:picLocks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0" y="0"/>
              <a:ext cx="1968"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7074" name="Group 18"/>
          <p:cNvGrpSpPr>
            <a:grpSpLocks/>
          </p:cNvGrpSpPr>
          <p:nvPr/>
        </p:nvGrpSpPr>
        <p:grpSpPr bwMode="auto">
          <a:xfrm>
            <a:off x="1981200" y="3213100"/>
            <a:ext cx="3124200" cy="1371600"/>
            <a:chOff x="0" y="0"/>
            <a:chExt cx="1968" cy="864"/>
          </a:xfrm>
        </p:grpSpPr>
        <p:sp>
          <p:nvSpPr>
            <p:cNvPr id="557072" name="Rectangle 16"/>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converge</a:t>
              </a:r>
            </a:p>
          </p:txBody>
        </p:sp>
        <p:pic>
          <p:nvPicPr>
            <p:cNvPr id="557073" name="Picture 17"/>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7077" name="Group 21"/>
          <p:cNvGrpSpPr>
            <a:grpSpLocks/>
          </p:cNvGrpSpPr>
          <p:nvPr/>
        </p:nvGrpSpPr>
        <p:grpSpPr bwMode="auto">
          <a:xfrm>
            <a:off x="6565900" y="5803900"/>
            <a:ext cx="3124200" cy="1371600"/>
            <a:chOff x="0" y="0"/>
            <a:chExt cx="1968" cy="864"/>
          </a:xfrm>
        </p:grpSpPr>
        <p:sp>
          <p:nvSpPr>
            <p:cNvPr id="557075" name="Rectangle 19"/>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node.save</a:t>
              </a:r>
            </a:p>
          </p:txBody>
        </p:sp>
        <p:pic>
          <p:nvPicPr>
            <p:cNvPr id="557076" name="Picture 20"/>
            <p:cNvPicPr>
              <a:picLocks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7080" name="Group 24"/>
          <p:cNvGrpSpPr>
            <a:grpSpLocks/>
          </p:cNvGrpSpPr>
          <p:nvPr/>
        </p:nvGrpSpPr>
        <p:grpSpPr bwMode="auto">
          <a:xfrm>
            <a:off x="9728200" y="317500"/>
            <a:ext cx="1397000" cy="1549400"/>
            <a:chOff x="0" y="0"/>
            <a:chExt cx="880" cy="976"/>
          </a:xfrm>
        </p:grpSpPr>
        <p:sp>
          <p:nvSpPr>
            <p:cNvPr id="557078" name="AutoShape 22"/>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7079" name="Picture 23"/>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7083" name="Group 27"/>
          <p:cNvGrpSpPr>
            <a:grpSpLocks/>
          </p:cNvGrpSpPr>
          <p:nvPr/>
        </p:nvGrpSpPr>
        <p:grpSpPr bwMode="auto">
          <a:xfrm>
            <a:off x="11938000" y="1803400"/>
            <a:ext cx="1549400" cy="1397000"/>
            <a:chOff x="0" y="0"/>
            <a:chExt cx="976" cy="880"/>
          </a:xfrm>
        </p:grpSpPr>
        <p:sp>
          <p:nvSpPr>
            <p:cNvPr id="557081" name="AutoShape 25"/>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7082" name="Picture 26"/>
            <p:cNvPicPr>
              <a:picLocks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7086" name="Group 30"/>
          <p:cNvGrpSpPr>
            <a:grpSpLocks/>
          </p:cNvGrpSpPr>
          <p:nvPr/>
        </p:nvGrpSpPr>
        <p:grpSpPr bwMode="auto">
          <a:xfrm>
            <a:off x="9702800" y="3124200"/>
            <a:ext cx="1397000" cy="1549400"/>
            <a:chOff x="0" y="0"/>
            <a:chExt cx="880" cy="976"/>
          </a:xfrm>
        </p:grpSpPr>
        <p:sp>
          <p:nvSpPr>
            <p:cNvPr id="557084" name="AutoShape 28"/>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7085" name="Picture 29"/>
            <p:cNvPicPr>
              <a:picLocks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7089" name="Group 33"/>
          <p:cNvGrpSpPr>
            <a:grpSpLocks/>
          </p:cNvGrpSpPr>
          <p:nvPr/>
        </p:nvGrpSpPr>
        <p:grpSpPr bwMode="auto">
          <a:xfrm>
            <a:off x="5130800" y="3124200"/>
            <a:ext cx="1397000" cy="1549400"/>
            <a:chOff x="0" y="0"/>
            <a:chExt cx="880" cy="976"/>
          </a:xfrm>
        </p:grpSpPr>
        <p:sp>
          <p:nvSpPr>
            <p:cNvPr id="557087" name="AutoShape 31"/>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7088" name="Picture 32"/>
            <p:cNvPicPr>
              <a:picLocks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7092" name="Group 36"/>
          <p:cNvGrpSpPr>
            <a:grpSpLocks/>
          </p:cNvGrpSpPr>
          <p:nvPr/>
        </p:nvGrpSpPr>
        <p:grpSpPr bwMode="auto">
          <a:xfrm>
            <a:off x="2768600" y="4622800"/>
            <a:ext cx="1549400" cy="1397000"/>
            <a:chOff x="0" y="0"/>
            <a:chExt cx="976" cy="880"/>
          </a:xfrm>
        </p:grpSpPr>
        <p:sp>
          <p:nvSpPr>
            <p:cNvPr id="557090" name="AutoShape 34"/>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7091" name="Picture 35"/>
            <p:cNvPicPr>
              <a:picLocks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557093" name="Rectangle 37"/>
          <p:cNvSpPr>
            <a:spLocks/>
          </p:cNvSpPr>
          <p:nvPr/>
        </p:nvSpPr>
        <p:spPr bwMode="auto">
          <a:xfrm>
            <a:off x="5137151" y="6298685"/>
            <a:ext cx="4844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a:solidFill>
                  <a:schemeClr val="tx1"/>
                </a:solidFill>
                <a:latin typeface="Helvetica Neue" charset="0"/>
                <a:ea typeface="ＭＳ Ｐゴシック" charset="0"/>
                <a:cs typeface="Helvetica Neue" charset="0"/>
                <a:sym typeface="Helvetica Neue" charset="0"/>
              </a:rPr>
              <a:t>Yes</a:t>
            </a:r>
          </a:p>
        </p:txBody>
      </p:sp>
      <p:grpSp>
        <p:nvGrpSpPr>
          <p:cNvPr id="557096" name="Group 40"/>
          <p:cNvGrpSpPr>
            <a:grpSpLocks/>
          </p:cNvGrpSpPr>
          <p:nvPr/>
        </p:nvGrpSpPr>
        <p:grpSpPr bwMode="auto">
          <a:xfrm>
            <a:off x="1968501" y="431800"/>
            <a:ext cx="3136900" cy="1371600"/>
            <a:chOff x="0" y="0"/>
            <a:chExt cx="1976" cy="864"/>
          </a:xfrm>
        </p:grpSpPr>
        <p:sp>
          <p:nvSpPr>
            <p:cNvPr id="557094" name="AutoShape 38"/>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chef-client</a:t>
              </a:r>
            </a:p>
          </p:txBody>
        </p:sp>
        <p:pic>
          <p:nvPicPr>
            <p:cNvPr id="557095" name="Picture 39"/>
            <p:cNvPicPr>
              <a:picLocks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7099" name="Group 43"/>
          <p:cNvGrpSpPr>
            <a:grpSpLocks/>
          </p:cNvGrpSpPr>
          <p:nvPr/>
        </p:nvGrpSpPr>
        <p:grpSpPr bwMode="auto">
          <a:xfrm>
            <a:off x="1663700" y="6045200"/>
            <a:ext cx="3759200" cy="2590800"/>
            <a:chOff x="0" y="0"/>
            <a:chExt cx="2368" cy="1632"/>
          </a:xfrm>
        </p:grpSpPr>
        <p:sp>
          <p:nvSpPr>
            <p:cNvPr id="557097" name="AutoShape 41"/>
            <p:cNvSpPr>
              <a:spLocks/>
            </p:cNvSpPr>
            <p:nvPr/>
          </p:nvSpPr>
          <p:spPr bwMode="auto">
            <a:xfrm>
              <a:off x="64" y="40"/>
              <a:ext cx="2240" cy="1552"/>
            </a:xfrm>
            <a:prstGeom prst="diamond">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success?</a:t>
              </a:r>
            </a:p>
          </p:txBody>
        </p:sp>
        <p:pic>
          <p:nvPicPr>
            <p:cNvPr id="557098" name="Picture 42"/>
            <p:cNvPicPr>
              <a:picLocks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0" y="0"/>
              <a:ext cx="2368" cy="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7102" name="Group 46"/>
          <p:cNvGrpSpPr>
            <a:grpSpLocks/>
          </p:cNvGrpSpPr>
          <p:nvPr/>
        </p:nvGrpSpPr>
        <p:grpSpPr bwMode="auto">
          <a:xfrm>
            <a:off x="5156200" y="6565900"/>
            <a:ext cx="1397000" cy="1549400"/>
            <a:chOff x="0" y="0"/>
            <a:chExt cx="880" cy="976"/>
          </a:xfrm>
        </p:grpSpPr>
        <p:sp>
          <p:nvSpPr>
            <p:cNvPr id="557100" name="AutoShape 44"/>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7101" name="Picture 45"/>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2421067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9107" name="Group 3"/>
          <p:cNvGrpSpPr>
            <a:grpSpLocks/>
          </p:cNvGrpSpPr>
          <p:nvPr/>
        </p:nvGrpSpPr>
        <p:grpSpPr bwMode="auto">
          <a:xfrm>
            <a:off x="5143500" y="317500"/>
            <a:ext cx="1397000" cy="1549400"/>
            <a:chOff x="0" y="0"/>
            <a:chExt cx="880" cy="976"/>
          </a:xfrm>
        </p:grpSpPr>
        <p:sp>
          <p:nvSpPr>
            <p:cNvPr id="559105" name="AutoShape 1"/>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9106" name="Picture 2"/>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9110" name="Group 6"/>
          <p:cNvGrpSpPr>
            <a:grpSpLocks/>
          </p:cNvGrpSpPr>
          <p:nvPr/>
        </p:nvGrpSpPr>
        <p:grpSpPr bwMode="auto">
          <a:xfrm>
            <a:off x="6565900" y="406400"/>
            <a:ext cx="3124200" cy="1371600"/>
            <a:chOff x="0" y="0"/>
            <a:chExt cx="1968" cy="864"/>
          </a:xfrm>
        </p:grpSpPr>
        <p:sp>
          <p:nvSpPr>
            <p:cNvPr id="559108" name="Rectangle 4"/>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build node</a:t>
              </a:r>
            </a:p>
          </p:txBody>
        </p:sp>
        <p:pic>
          <p:nvPicPr>
            <p:cNvPr id="559109" name="Picture 5"/>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9113" name="Group 9"/>
          <p:cNvGrpSpPr>
            <a:grpSpLocks/>
          </p:cNvGrpSpPr>
          <p:nvPr/>
        </p:nvGrpSpPr>
        <p:grpSpPr bwMode="auto">
          <a:xfrm>
            <a:off x="11150600" y="406400"/>
            <a:ext cx="3124200" cy="1371600"/>
            <a:chOff x="0" y="0"/>
            <a:chExt cx="1968" cy="864"/>
          </a:xfrm>
        </p:grpSpPr>
        <p:sp>
          <p:nvSpPr>
            <p:cNvPr id="559111" name="Rectangle 7"/>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authenticate</a:t>
              </a:r>
            </a:p>
          </p:txBody>
        </p:sp>
        <p:pic>
          <p:nvPicPr>
            <p:cNvPr id="559112" name="Picture 8"/>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9116" name="Group 12"/>
          <p:cNvGrpSpPr>
            <a:grpSpLocks/>
          </p:cNvGrpSpPr>
          <p:nvPr/>
        </p:nvGrpSpPr>
        <p:grpSpPr bwMode="auto">
          <a:xfrm>
            <a:off x="11150600" y="3213100"/>
            <a:ext cx="3124200" cy="1473200"/>
            <a:chOff x="0" y="0"/>
            <a:chExt cx="1968" cy="928"/>
          </a:xfrm>
        </p:grpSpPr>
        <p:sp>
          <p:nvSpPr>
            <p:cNvPr id="559114" name="Rectangle 10"/>
            <p:cNvSpPr>
              <a:spLocks/>
            </p:cNvSpPr>
            <p:nvPr/>
          </p:nvSpPr>
          <p:spPr bwMode="auto">
            <a:xfrm>
              <a:off x="32" y="32"/>
              <a:ext cx="1904" cy="864"/>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sync cookbooks</a:t>
              </a:r>
            </a:p>
          </p:txBody>
        </p:sp>
        <p:pic>
          <p:nvPicPr>
            <p:cNvPr id="559115" name="Picture 11"/>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1968"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9119" name="Group 15"/>
          <p:cNvGrpSpPr>
            <a:grpSpLocks/>
          </p:cNvGrpSpPr>
          <p:nvPr/>
        </p:nvGrpSpPr>
        <p:grpSpPr bwMode="auto">
          <a:xfrm>
            <a:off x="6565900" y="3213101"/>
            <a:ext cx="3124200" cy="1460500"/>
            <a:chOff x="0" y="0"/>
            <a:chExt cx="1968" cy="920"/>
          </a:xfrm>
        </p:grpSpPr>
        <p:sp>
          <p:nvSpPr>
            <p:cNvPr id="559117" name="Rectangle 13"/>
            <p:cNvSpPr>
              <a:spLocks/>
            </p:cNvSpPr>
            <p:nvPr/>
          </p:nvSpPr>
          <p:spPr bwMode="auto">
            <a:xfrm>
              <a:off x="32" y="32"/>
              <a:ext cx="1904" cy="856"/>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load cookbooks</a:t>
              </a:r>
            </a:p>
          </p:txBody>
        </p:sp>
        <p:pic>
          <p:nvPicPr>
            <p:cNvPr id="559118" name="Picture 14"/>
            <p:cNvPicPr>
              <a:picLocks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0" y="0"/>
              <a:ext cx="1968"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9122" name="Group 18"/>
          <p:cNvGrpSpPr>
            <a:grpSpLocks/>
          </p:cNvGrpSpPr>
          <p:nvPr/>
        </p:nvGrpSpPr>
        <p:grpSpPr bwMode="auto">
          <a:xfrm>
            <a:off x="1981200" y="3213100"/>
            <a:ext cx="3124200" cy="1371600"/>
            <a:chOff x="0" y="0"/>
            <a:chExt cx="1968" cy="864"/>
          </a:xfrm>
        </p:grpSpPr>
        <p:sp>
          <p:nvSpPr>
            <p:cNvPr id="559120" name="Rectangle 16"/>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converge</a:t>
              </a:r>
            </a:p>
          </p:txBody>
        </p:sp>
        <p:pic>
          <p:nvPicPr>
            <p:cNvPr id="559121" name="Picture 17"/>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9125" name="Group 21"/>
          <p:cNvGrpSpPr>
            <a:grpSpLocks/>
          </p:cNvGrpSpPr>
          <p:nvPr/>
        </p:nvGrpSpPr>
        <p:grpSpPr bwMode="auto">
          <a:xfrm>
            <a:off x="6565900" y="5803900"/>
            <a:ext cx="3124200" cy="1371600"/>
            <a:chOff x="0" y="0"/>
            <a:chExt cx="1968" cy="864"/>
          </a:xfrm>
        </p:grpSpPr>
        <p:sp>
          <p:nvSpPr>
            <p:cNvPr id="559123" name="Rectangle 19"/>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node.save</a:t>
              </a:r>
            </a:p>
          </p:txBody>
        </p:sp>
        <p:pic>
          <p:nvPicPr>
            <p:cNvPr id="559124" name="Picture 20"/>
            <p:cNvPicPr>
              <a:picLocks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9128" name="Group 24"/>
          <p:cNvGrpSpPr>
            <a:grpSpLocks/>
          </p:cNvGrpSpPr>
          <p:nvPr/>
        </p:nvGrpSpPr>
        <p:grpSpPr bwMode="auto">
          <a:xfrm>
            <a:off x="9728200" y="317500"/>
            <a:ext cx="1397000" cy="1549400"/>
            <a:chOff x="0" y="0"/>
            <a:chExt cx="880" cy="976"/>
          </a:xfrm>
        </p:grpSpPr>
        <p:sp>
          <p:nvSpPr>
            <p:cNvPr id="559126" name="AutoShape 22"/>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9127" name="Picture 23"/>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9131" name="Group 27"/>
          <p:cNvGrpSpPr>
            <a:grpSpLocks/>
          </p:cNvGrpSpPr>
          <p:nvPr/>
        </p:nvGrpSpPr>
        <p:grpSpPr bwMode="auto">
          <a:xfrm>
            <a:off x="6565900" y="7493000"/>
            <a:ext cx="3124200" cy="1371600"/>
            <a:chOff x="0" y="0"/>
            <a:chExt cx="1968" cy="864"/>
          </a:xfrm>
        </p:grpSpPr>
        <p:sp>
          <p:nvSpPr>
            <p:cNvPr id="559129" name="Rectangle 25"/>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exception</a:t>
              </a:r>
            </a:p>
          </p:txBody>
        </p:sp>
        <p:pic>
          <p:nvPicPr>
            <p:cNvPr id="559130" name="Picture 26"/>
            <p:cNvPicPr>
              <a:picLocks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9134" name="Group 30"/>
          <p:cNvGrpSpPr>
            <a:grpSpLocks/>
          </p:cNvGrpSpPr>
          <p:nvPr/>
        </p:nvGrpSpPr>
        <p:grpSpPr bwMode="auto">
          <a:xfrm>
            <a:off x="11938000" y="1803400"/>
            <a:ext cx="1549400" cy="1397000"/>
            <a:chOff x="0" y="0"/>
            <a:chExt cx="976" cy="880"/>
          </a:xfrm>
        </p:grpSpPr>
        <p:sp>
          <p:nvSpPr>
            <p:cNvPr id="559132" name="AutoShape 28"/>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9133" name="Picture 29"/>
            <p:cNvPicPr>
              <a:picLocks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9137" name="Group 33"/>
          <p:cNvGrpSpPr>
            <a:grpSpLocks/>
          </p:cNvGrpSpPr>
          <p:nvPr/>
        </p:nvGrpSpPr>
        <p:grpSpPr bwMode="auto">
          <a:xfrm>
            <a:off x="9702800" y="3124200"/>
            <a:ext cx="1397000" cy="1549400"/>
            <a:chOff x="0" y="0"/>
            <a:chExt cx="880" cy="976"/>
          </a:xfrm>
        </p:grpSpPr>
        <p:sp>
          <p:nvSpPr>
            <p:cNvPr id="559135" name="AutoShape 31"/>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9136" name="Picture 32"/>
            <p:cNvPicPr>
              <a:picLocks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9140" name="Group 36"/>
          <p:cNvGrpSpPr>
            <a:grpSpLocks/>
          </p:cNvGrpSpPr>
          <p:nvPr/>
        </p:nvGrpSpPr>
        <p:grpSpPr bwMode="auto">
          <a:xfrm>
            <a:off x="5130800" y="3124200"/>
            <a:ext cx="1397000" cy="1549400"/>
            <a:chOff x="0" y="0"/>
            <a:chExt cx="880" cy="976"/>
          </a:xfrm>
        </p:grpSpPr>
        <p:sp>
          <p:nvSpPr>
            <p:cNvPr id="559138" name="AutoShape 34"/>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9139" name="Picture 35"/>
            <p:cNvPicPr>
              <a:picLocks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9143" name="Group 39"/>
          <p:cNvGrpSpPr>
            <a:grpSpLocks/>
          </p:cNvGrpSpPr>
          <p:nvPr/>
        </p:nvGrpSpPr>
        <p:grpSpPr bwMode="auto">
          <a:xfrm>
            <a:off x="2768600" y="4622800"/>
            <a:ext cx="1549400" cy="1397000"/>
            <a:chOff x="0" y="0"/>
            <a:chExt cx="976" cy="880"/>
          </a:xfrm>
        </p:grpSpPr>
        <p:sp>
          <p:nvSpPr>
            <p:cNvPr id="559141" name="AutoShape 37"/>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9142" name="Picture 38"/>
            <p:cNvPicPr>
              <a:picLocks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559144" name="Rectangle 40"/>
          <p:cNvSpPr>
            <a:spLocks/>
          </p:cNvSpPr>
          <p:nvPr/>
        </p:nvSpPr>
        <p:spPr bwMode="auto">
          <a:xfrm>
            <a:off x="5137151" y="6298685"/>
            <a:ext cx="4844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a:solidFill>
                  <a:schemeClr val="tx1"/>
                </a:solidFill>
                <a:latin typeface="Helvetica Neue" charset="0"/>
                <a:ea typeface="ＭＳ Ｐゴシック" charset="0"/>
                <a:cs typeface="Helvetica Neue" charset="0"/>
                <a:sym typeface="Helvetica Neue" charset="0"/>
              </a:rPr>
              <a:t>Yes</a:t>
            </a:r>
          </a:p>
        </p:txBody>
      </p:sp>
      <p:sp>
        <p:nvSpPr>
          <p:cNvPr id="559145" name="Rectangle 41"/>
          <p:cNvSpPr>
            <a:spLocks/>
          </p:cNvSpPr>
          <p:nvPr/>
        </p:nvSpPr>
        <p:spPr bwMode="auto">
          <a:xfrm>
            <a:off x="5184775" y="7987785"/>
            <a:ext cx="3988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a:solidFill>
                  <a:schemeClr val="tx1"/>
                </a:solidFill>
                <a:latin typeface="Helvetica Neue" charset="0"/>
                <a:ea typeface="ＭＳ Ｐゴシック" charset="0"/>
                <a:cs typeface="Helvetica Neue" charset="0"/>
                <a:sym typeface="Helvetica Neue" charset="0"/>
              </a:rPr>
              <a:t>No</a:t>
            </a:r>
          </a:p>
        </p:txBody>
      </p:sp>
      <p:grpSp>
        <p:nvGrpSpPr>
          <p:cNvPr id="559148" name="Group 44"/>
          <p:cNvGrpSpPr>
            <a:grpSpLocks/>
          </p:cNvGrpSpPr>
          <p:nvPr/>
        </p:nvGrpSpPr>
        <p:grpSpPr bwMode="auto">
          <a:xfrm>
            <a:off x="1968501" y="431800"/>
            <a:ext cx="3136900" cy="1371600"/>
            <a:chOff x="0" y="0"/>
            <a:chExt cx="1976" cy="864"/>
          </a:xfrm>
        </p:grpSpPr>
        <p:sp>
          <p:nvSpPr>
            <p:cNvPr id="559146" name="AutoShape 42"/>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chef-client</a:t>
              </a:r>
            </a:p>
          </p:txBody>
        </p:sp>
        <p:pic>
          <p:nvPicPr>
            <p:cNvPr id="559147" name="Picture 43"/>
            <p:cNvPicPr>
              <a:picLocks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9151" name="Group 47"/>
          <p:cNvGrpSpPr>
            <a:grpSpLocks/>
          </p:cNvGrpSpPr>
          <p:nvPr/>
        </p:nvGrpSpPr>
        <p:grpSpPr bwMode="auto">
          <a:xfrm>
            <a:off x="1663700" y="6045200"/>
            <a:ext cx="3759200" cy="2590800"/>
            <a:chOff x="0" y="0"/>
            <a:chExt cx="2368" cy="1632"/>
          </a:xfrm>
        </p:grpSpPr>
        <p:sp>
          <p:nvSpPr>
            <p:cNvPr id="559149" name="AutoShape 45"/>
            <p:cNvSpPr>
              <a:spLocks/>
            </p:cNvSpPr>
            <p:nvPr/>
          </p:nvSpPr>
          <p:spPr bwMode="auto">
            <a:xfrm>
              <a:off x="64" y="40"/>
              <a:ext cx="2240" cy="1552"/>
            </a:xfrm>
            <a:prstGeom prst="diamond">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success?</a:t>
              </a:r>
            </a:p>
          </p:txBody>
        </p:sp>
        <p:pic>
          <p:nvPicPr>
            <p:cNvPr id="559150" name="Picture 46"/>
            <p:cNvPicPr>
              <a:picLocks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0" y="0"/>
              <a:ext cx="2368" cy="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9154" name="Group 50"/>
          <p:cNvGrpSpPr>
            <a:grpSpLocks/>
          </p:cNvGrpSpPr>
          <p:nvPr/>
        </p:nvGrpSpPr>
        <p:grpSpPr bwMode="auto">
          <a:xfrm>
            <a:off x="5156200" y="6565900"/>
            <a:ext cx="1397000" cy="1549400"/>
            <a:chOff x="0" y="0"/>
            <a:chExt cx="880" cy="976"/>
          </a:xfrm>
        </p:grpSpPr>
        <p:sp>
          <p:nvSpPr>
            <p:cNvPr id="559152" name="AutoShape 48"/>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9153" name="Picture 49"/>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35354103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1155" name="Group 3"/>
          <p:cNvGrpSpPr>
            <a:grpSpLocks/>
          </p:cNvGrpSpPr>
          <p:nvPr/>
        </p:nvGrpSpPr>
        <p:grpSpPr bwMode="auto">
          <a:xfrm>
            <a:off x="5143500" y="317500"/>
            <a:ext cx="1397000" cy="1549400"/>
            <a:chOff x="0" y="0"/>
            <a:chExt cx="880" cy="976"/>
          </a:xfrm>
        </p:grpSpPr>
        <p:sp>
          <p:nvSpPr>
            <p:cNvPr id="561153" name="AutoShape 1"/>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61154" name="Picture 2"/>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61158" name="Group 6"/>
          <p:cNvGrpSpPr>
            <a:grpSpLocks/>
          </p:cNvGrpSpPr>
          <p:nvPr/>
        </p:nvGrpSpPr>
        <p:grpSpPr bwMode="auto">
          <a:xfrm>
            <a:off x="6565900" y="406400"/>
            <a:ext cx="3124200" cy="1371600"/>
            <a:chOff x="0" y="0"/>
            <a:chExt cx="1968" cy="864"/>
          </a:xfrm>
        </p:grpSpPr>
        <p:sp>
          <p:nvSpPr>
            <p:cNvPr id="561156" name="Rectangle 4"/>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build node</a:t>
              </a:r>
            </a:p>
          </p:txBody>
        </p:sp>
        <p:pic>
          <p:nvPicPr>
            <p:cNvPr id="561157" name="Picture 5"/>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61161" name="Group 9"/>
          <p:cNvGrpSpPr>
            <a:grpSpLocks/>
          </p:cNvGrpSpPr>
          <p:nvPr/>
        </p:nvGrpSpPr>
        <p:grpSpPr bwMode="auto">
          <a:xfrm>
            <a:off x="11150600" y="406400"/>
            <a:ext cx="3124200" cy="1371600"/>
            <a:chOff x="0" y="0"/>
            <a:chExt cx="1968" cy="864"/>
          </a:xfrm>
        </p:grpSpPr>
        <p:sp>
          <p:nvSpPr>
            <p:cNvPr id="561159" name="Rectangle 7"/>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authenticate</a:t>
              </a:r>
            </a:p>
          </p:txBody>
        </p:sp>
        <p:pic>
          <p:nvPicPr>
            <p:cNvPr id="561160" name="Picture 8"/>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61164" name="Group 12"/>
          <p:cNvGrpSpPr>
            <a:grpSpLocks/>
          </p:cNvGrpSpPr>
          <p:nvPr/>
        </p:nvGrpSpPr>
        <p:grpSpPr bwMode="auto">
          <a:xfrm>
            <a:off x="11150600" y="3213100"/>
            <a:ext cx="3124200" cy="1473200"/>
            <a:chOff x="0" y="0"/>
            <a:chExt cx="1968" cy="928"/>
          </a:xfrm>
        </p:grpSpPr>
        <p:sp>
          <p:nvSpPr>
            <p:cNvPr id="561162" name="Rectangle 10"/>
            <p:cNvSpPr>
              <a:spLocks/>
            </p:cNvSpPr>
            <p:nvPr/>
          </p:nvSpPr>
          <p:spPr bwMode="auto">
            <a:xfrm>
              <a:off x="32" y="32"/>
              <a:ext cx="1904" cy="864"/>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sync cookbooks</a:t>
              </a:r>
            </a:p>
          </p:txBody>
        </p:sp>
        <p:pic>
          <p:nvPicPr>
            <p:cNvPr id="561163" name="Picture 11"/>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1968"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61167" name="Group 15"/>
          <p:cNvGrpSpPr>
            <a:grpSpLocks/>
          </p:cNvGrpSpPr>
          <p:nvPr/>
        </p:nvGrpSpPr>
        <p:grpSpPr bwMode="auto">
          <a:xfrm>
            <a:off x="6565900" y="3213101"/>
            <a:ext cx="3124200" cy="1460500"/>
            <a:chOff x="0" y="0"/>
            <a:chExt cx="1968" cy="920"/>
          </a:xfrm>
        </p:grpSpPr>
        <p:sp>
          <p:nvSpPr>
            <p:cNvPr id="561165" name="Rectangle 13"/>
            <p:cNvSpPr>
              <a:spLocks/>
            </p:cNvSpPr>
            <p:nvPr/>
          </p:nvSpPr>
          <p:spPr bwMode="auto">
            <a:xfrm>
              <a:off x="32" y="32"/>
              <a:ext cx="1904" cy="856"/>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load cookbooks</a:t>
              </a:r>
            </a:p>
          </p:txBody>
        </p:sp>
        <p:pic>
          <p:nvPicPr>
            <p:cNvPr id="561166" name="Picture 14"/>
            <p:cNvPicPr>
              <a:picLocks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0" y="0"/>
              <a:ext cx="1968"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61170" name="Group 18"/>
          <p:cNvGrpSpPr>
            <a:grpSpLocks/>
          </p:cNvGrpSpPr>
          <p:nvPr/>
        </p:nvGrpSpPr>
        <p:grpSpPr bwMode="auto">
          <a:xfrm>
            <a:off x="1981200" y="3213100"/>
            <a:ext cx="3124200" cy="1371600"/>
            <a:chOff x="0" y="0"/>
            <a:chExt cx="1968" cy="864"/>
          </a:xfrm>
        </p:grpSpPr>
        <p:sp>
          <p:nvSpPr>
            <p:cNvPr id="561168" name="Rectangle 16"/>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converge</a:t>
              </a:r>
            </a:p>
          </p:txBody>
        </p:sp>
        <p:pic>
          <p:nvPicPr>
            <p:cNvPr id="561169" name="Picture 17"/>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61173" name="Group 21"/>
          <p:cNvGrpSpPr>
            <a:grpSpLocks/>
          </p:cNvGrpSpPr>
          <p:nvPr/>
        </p:nvGrpSpPr>
        <p:grpSpPr bwMode="auto">
          <a:xfrm>
            <a:off x="6565900" y="5803900"/>
            <a:ext cx="3124200" cy="1371600"/>
            <a:chOff x="0" y="0"/>
            <a:chExt cx="1968" cy="864"/>
          </a:xfrm>
        </p:grpSpPr>
        <p:sp>
          <p:nvSpPr>
            <p:cNvPr id="561171" name="Rectangle 19"/>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node.save</a:t>
              </a:r>
            </a:p>
          </p:txBody>
        </p:sp>
        <p:pic>
          <p:nvPicPr>
            <p:cNvPr id="561172" name="Picture 20"/>
            <p:cNvPicPr>
              <a:picLocks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61176" name="Group 24"/>
          <p:cNvGrpSpPr>
            <a:grpSpLocks/>
          </p:cNvGrpSpPr>
          <p:nvPr/>
        </p:nvGrpSpPr>
        <p:grpSpPr bwMode="auto">
          <a:xfrm>
            <a:off x="11150600" y="6235700"/>
            <a:ext cx="3124200" cy="2209800"/>
            <a:chOff x="0" y="0"/>
            <a:chExt cx="1968" cy="1392"/>
          </a:xfrm>
        </p:grpSpPr>
        <p:sp>
          <p:nvSpPr>
            <p:cNvPr id="561174" name="Rectangle 22"/>
            <p:cNvSpPr>
              <a:spLocks/>
            </p:cNvSpPr>
            <p:nvPr/>
          </p:nvSpPr>
          <p:spPr bwMode="auto">
            <a:xfrm>
              <a:off x="32" y="32"/>
              <a:ext cx="1904" cy="1328"/>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notification</a:t>
              </a:r>
            </a:p>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handlers</a:t>
              </a:r>
            </a:p>
          </p:txBody>
        </p:sp>
        <p:pic>
          <p:nvPicPr>
            <p:cNvPr id="561175" name="Picture 23"/>
            <p:cNvPicPr>
              <a:picLocks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0" y="0"/>
              <a:ext cx="1968" cy="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61179" name="Group 27"/>
          <p:cNvGrpSpPr>
            <a:grpSpLocks/>
          </p:cNvGrpSpPr>
          <p:nvPr/>
        </p:nvGrpSpPr>
        <p:grpSpPr bwMode="auto">
          <a:xfrm>
            <a:off x="9728200" y="317500"/>
            <a:ext cx="1397000" cy="1549400"/>
            <a:chOff x="0" y="0"/>
            <a:chExt cx="880" cy="976"/>
          </a:xfrm>
        </p:grpSpPr>
        <p:sp>
          <p:nvSpPr>
            <p:cNvPr id="561177" name="AutoShape 25"/>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61178" name="Picture 26"/>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61182" name="Group 30"/>
          <p:cNvGrpSpPr>
            <a:grpSpLocks/>
          </p:cNvGrpSpPr>
          <p:nvPr/>
        </p:nvGrpSpPr>
        <p:grpSpPr bwMode="auto">
          <a:xfrm>
            <a:off x="6565900" y="7493000"/>
            <a:ext cx="3124200" cy="1371600"/>
            <a:chOff x="0" y="0"/>
            <a:chExt cx="1968" cy="864"/>
          </a:xfrm>
        </p:grpSpPr>
        <p:sp>
          <p:nvSpPr>
            <p:cNvPr id="561180" name="Rectangle 28"/>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exception</a:t>
              </a:r>
            </a:p>
          </p:txBody>
        </p:sp>
        <p:pic>
          <p:nvPicPr>
            <p:cNvPr id="561181" name="Picture 29"/>
            <p:cNvPicPr>
              <a:picLocks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61185" name="Group 33"/>
          <p:cNvGrpSpPr>
            <a:grpSpLocks/>
          </p:cNvGrpSpPr>
          <p:nvPr/>
        </p:nvGrpSpPr>
        <p:grpSpPr bwMode="auto">
          <a:xfrm>
            <a:off x="11938000" y="1803400"/>
            <a:ext cx="1549400" cy="1397000"/>
            <a:chOff x="0" y="0"/>
            <a:chExt cx="976" cy="880"/>
          </a:xfrm>
        </p:grpSpPr>
        <p:sp>
          <p:nvSpPr>
            <p:cNvPr id="561183" name="AutoShape 31"/>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61184" name="Picture 32"/>
            <p:cNvPicPr>
              <a:picLocks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61188" name="Group 36"/>
          <p:cNvGrpSpPr>
            <a:grpSpLocks/>
          </p:cNvGrpSpPr>
          <p:nvPr/>
        </p:nvGrpSpPr>
        <p:grpSpPr bwMode="auto">
          <a:xfrm>
            <a:off x="9702800" y="3124200"/>
            <a:ext cx="1397000" cy="1549400"/>
            <a:chOff x="0" y="0"/>
            <a:chExt cx="880" cy="976"/>
          </a:xfrm>
        </p:grpSpPr>
        <p:sp>
          <p:nvSpPr>
            <p:cNvPr id="561186" name="AutoShape 34"/>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61187" name="Picture 35"/>
            <p:cNvPicPr>
              <a:picLocks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61191" name="Group 39"/>
          <p:cNvGrpSpPr>
            <a:grpSpLocks/>
          </p:cNvGrpSpPr>
          <p:nvPr/>
        </p:nvGrpSpPr>
        <p:grpSpPr bwMode="auto">
          <a:xfrm>
            <a:off x="5130800" y="3124200"/>
            <a:ext cx="1397000" cy="1549400"/>
            <a:chOff x="0" y="0"/>
            <a:chExt cx="880" cy="976"/>
          </a:xfrm>
        </p:grpSpPr>
        <p:sp>
          <p:nvSpPr>
            <p:cNvPr id="561189" name="AutoShape 37"/>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61190" name="Picture 38"/>
            <p:cNvPicPr>
              <a:picLocks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61194" name="Group 42"/>
          <p:cNvGrpSpPr>
            <a:grpSpLocks/>
          </p:cNvGrpSpPr>
          <p:nvPr/>
        </p:nvGrpSpPr>
        <p:grpSpPr bwMode="auto">
          <a:xfrm>
            <a:off x="2768600" y="4622800"/>
            <a:ext cx="1549400" cy="1397000"/>
            <a:chOff x="0" y="0"/>
            <a:chExt cx="976" cy="880"/>
          </a:xfrm>
        </p:grpSpPr>
        <p:sp>
          <p:nvSpPr>
            <p:cNvPr id="561192" name="AutoShape 40"/>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61193" name="Picture 41"/>
            <p:cNvPicPr>
              <a:picLocks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561195" name="Rectangle 43"/>
          <p:cNvSpPr>
            <a:spLocks/>
          </p:cNvSpPr>
          <p:nvPr/>
        </p:nvSpPr>
        <p:spPr bwMode="auto">
          <a:xfrm>
            <a:off x="5137151" y="6298685"/>
            <a:ext cx="4844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a:solidFill>
                  <a:schemeClr val="tx1"/>
                </a:solidFill>
                <a:latin typeface="Helvetica Neue" charset="0"/>
                <a:ea typeface="ＭＳ Ｐゴシック" charset="0"/>
                <a:cs typeface="Helvetica Neue" charset="0"/>
                <a:sym typeface="Helvetica Neue" charset="0"/>
              </a:rPr>
              <a:t>Yes</a:t>
            </a:r>
          </a:p>
        </p:txBody>
      </p:sp>
      <p:sp>
        <p:nvSpPr>
          <p:cNvPr id="561196" name="Rectangle 44"/>
          <p:cNvSpPr>
            <a:spLocks/>
          </p:cNvSpPr>
          <p:nvPr/>
        </p:nvSpPr>
        <p:spPr bwMode="auto">
          <a:xfrm>
            <a:off x="5184775" y="7987785"/>
            <a:ext cx="3988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a:solidFill>
                  <a:schemeClr val="tx1"/>
                </a:solidFill>
                <a:latin typeface="Helvetica Neue" charset="0"/>
                <a:ea typeface="ＭＳ Ｐゴシック" charset="0"/>
                <a:cs typeface="Helvetica Neue" charset="0"/>
                <a:sym typeface="Helvetica Neue" charset="0"/>
              </a:rPr>
              <a:t>No</a:t>
            </a:r>
          </a:p>
        </p:txBody>
      </p:sp>
      <p:grpSp>
        <p:nvGrpSpPr>
          <p:cNvPr id="561199" name="Group 47"/>
          <p:cNvGrpSpPr>
            <a:grpSpLocks/>
          </p:cNvGrpSpPr>
          <p:nvPr/>
        </p:nvGrpSpPr>
        <p:grpSpPr bwMode="auto">
          <a:xfrm>
            <a:off x="1968501" y="431800"/>
            <a:ext cx="3136900" cy="1371600"/>
            <a:chOff x="0" y="0"/>
            <a:chExt cx="1976" cy="864"/>
          </a:xfrm>
        </p:grpSpPr>
        <p:sp>
          <p:nvSpPr>
            <p:cNvPr id="561197" name="AutoShape 45"/>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chef-client</a:t>
              </a:r>
            </a:p>
          </p:txBody>
        </p:sp>
        <p:pic>
          <p:nvPicPr>
            <p:cNvPr id="561198" name="Picture 46"/>
            <p:cNvPicPr>
              <a:picLocks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61202" name="Group 50"/>
          <p:cNvGrpSpPr>
            <a:grpSpLocks/>
          </p:cNvGrpSpPr>
          <p:nvPr/>
        </p:nvGrpSpPr>
        <p:grpSpPr bwMode="auto">
          <a:xfrm>
            <a:off x="1663700" y="6045200"/>
            <a:ext cx="3759200" cy="2590800"/>
            <a:chOff x="0" y="0"/>
            <a:chExt cx="2368" cy="1632"/>
          </a:xfrm>
        </p:grpSpPr>
        <p:sp>
          <p:nvSpPr>
            <p:cNvPr id="561200" name="AutoShape 48"/>
            <p:cNvSpPr>
              <a:spLocks/>
            </p:cNvSpPr>
            <p:nvPr/>
          </p:nvSpPr>
          <p:spPr bwMode="auto">
            <a:xfrm>
              <a:off x="64" y="40"/>
              <a:ext cx="2240" cy="1552"/>
            </a:xfrm>
            <a:prstGeom prst="diamond">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success?</a:t>
              </a:r>
            </a:p>
          </p:txBody>
        </p:sp>
        <p:pic>
          <p:nvPicPr>
            <p:cNvPr id="561201" name="Picture 49"/>
            <p:cNvPicPr>
              <a:picLocks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0" y="0"/>
              <a:ext cx="2368" cy="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61205" name="Group 53"/>
          <p:cNvGrpSpPr>
            <a:grpSpLocks/>
          </p:cNvGrpSpPr>
          <p:nvPr/>
        </p:nvGrpSpPr>
        <p:grpSpPr bwMode="auto">
          <a:xfrm>
            <a:off x="5143500" y="6565900"/>
            <a:ext cx="1397000" cy="1549400"/>
            <a:chOff x="0" y="0"/>
            <a:chExt cx="880" cy="976"/>
          </a:xfrm>
        </p:grpSpPr>
        <p:sp>
          <p:nvSpPr>
            <p:cNvPr id="561203" name="AutoShape 51"/>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61204" name="Picture 52"/>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61208" name="Group 56"/>
          <p:cNvGrpSpPr>
            <a:grpSpLocks/>
          </p:cNvGrpSpPr>
          <p:nvPr/>
        </p:nvGrpSpPr>
        <p:grpSpPr bwMode="auto">
          <a:xfrm>
            <a:off x="9728200" y="6565900"/>
            <a:ext cx="1397000" cy="1549400"/>
            <a:chOff x="0" y="0"/>
            <a:chExt cx="880" cy="976"/>
          </a:xfrm>
        </p:grpSpPr>
        <p:sp>
          <p:nvSpPr>
            <p:cNvPr id="561206" name="AutoShape 54"/>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61207" name="Picture 55"/>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42825381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7" name="Rectangle 1"/>
          <p:cNvSpPr>
            <a:spLocks noGrp="1" noChangeArrowheads="1"/>
          </p:cNvSpPr>
          <p:nvPr>
            <p:ph type="ctrTitle"/>
          </p:nvPr>
        </p:nvSpPr>
        <p:spPr>
          <a:xfrm>
            <a:off x="3013752" y="2496327"/>
            <a:ext cx="12946422" cy="852712"/>
          </a:xfrm>
          <a:ln/>
        </p:spPr>
        <p:txBody>
          <a:bodyPr>
            <a:normAutofit fontScale="90000"/>
          </a:bodyPr>
          <a:lstStyle/>
          <a:p>
            <a:r>
              <a:rPr lang="en-US" dirty="0" smtClean="0"/>
              <a:t>How does Authentication Work?</a:t>
            </a:r>
            <a:endParaRPr lang="en-US" dirty="0"/>
          </a:p>
        </p:txBody>
      </p:sp>
      <p:sp>
        <p:nvSpPr>
          <p:cNvPr id="413698" name="Rectangle 2"/>
          <p:cNvSpPr>
            <a:spLocks noGrp="1" noChangeArrowheads="1"/>
          </p:cNvSpPr>
          <p:nvPr>
            <p:ph type="subTitle" idx="1"/>
          </p:nvPr>
        </p:nvSpPr>
        <p:spPr>
          <a:xfrm>
            <a:off x="3013753" y="3505071"/>
            <a:ext cx="12426922" cy="2544287"/>
          </a:xfrm>
          <a:ln/>
        </p:spPr>
        <p:txBody>
          <a:bodyPr/>
          <a:lstStyle/>
          <a:p>
            <a:endParaRPr lang="en-US" sz="4000" dirty="0">
              <a:solidFill>
                <a:schemeClr val="accent3">
                  <a:lumMod val="50000"/>
                </a:schemeClr>
              </a:solidFill>
            </a:endParaRPr>
          </a:p>
        </p:txBody>
      </p:sp>
    </p:spTree>
    <p:extLst>
      <p:ext uri="{BB962C8B-B14F-4D97-AF65-F5344CB8AC3E}">
        <p14:creationId xmlns:p14="http://schemas.microsoft.com/office/powerpoint/2010/main" val="196087949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1" name="Rectangle 1"/>
          <p:cNvSpPr>
            <a:spLocks noGrp="1" noChangeArrowheads="1"/>
          </p:cNvSpPr>
          <p:nvPr>
            <p:ph type="title"/>
          </p:nvPr>
        </p:nvSpPr>
        <p:spPr>
          <a:ln/>
        </p:spPr>
        <p:txBody>
          <a:bodyPr/>
          <a:lstStyle/>
          <a:p>
            <a:r>
              <a:rPr lang="en-US"/>
              <a:t>Private Keys</a:t>
            </a:r>
          </a:p>
        </p:txBody>
      </p:sp>
      <p:sp>
        <p:nvSpPr>
          <p:cNvPr id="563202" name="Rectangle 2"/>
          <p:cNvSpPr>
            <a:spLocks noGrp="1" noChangeArrowheads="1"/>
          </p:cNvSpPr>
          <p:nvPr>
            <p:ph idx="1"/>
          </p:nvPr>
        </p:nvSpPr>
        <p:spPr>
          <a:xfrm>
            <a:off x="609601" y="1524000"/>
            <a:ext cx="15450870" cy="7010400"/>
          </a:xfrm>
          <a:ln/>
        </p:spPr>
        <p:txBody>
          <a:bodyPr>
            <a:normAutofit/>
          </a:bodyPr>
          <a:lstStyle/>
          <a:p>
            <a:r>
              <a:rPr lang="en-US" dirty="0"/>
              <a:t>Chef Server requires </a:t>
            </a:r>
            <a:r>
              <a:rPr lang="en-US" dirty="0" err="1" smtClean="0">
                <a:latin typeface="Courier" charset="0"/>
                <a:cs typeface="Courier" charset="0"/>
                <a:sym typeface="Courier" charset="0"/>
              </a:rPr>
              <a:t>client.pem</a:t>
            </a:r>
            <a:r>
              <a:rPr lang="en-US" dirty="0" smtClean="0"/>
              <a:t> private key to authenticate</a:t>
            </a:r>
            <a:endParaRPr lang="en-US" dirty="0"/>
          </a:p>
          <a:p>
            <a:endParaRPr lang="en-US" dirty="0" smtClean="0"/>
          </a:p>
          <a:p>
            <a:r>
              <a:rPr lang="en-US" dirty="0" smtClean="0"/>
              <a:t>This is generated on first contact with Chef Server using</a:t>
            </a:r>
          </a:p>
          <a:p>
            <a:pPr marL="300559" lvl="2"/>
            <a:r>
              <a:rPr lang="en-US" dirty="0" err="1">
                <a:latin typeface="Courier" charset="0"/>
                <a:cs typeface="Courier" charset="0"/>
                <a:sym typeface="Courier" charset="0"/>
              </a:rPr>
              <a:t>validation.pem</a:t>
            </a:r>
            <a:r>
              <a:rPr lang="en-US" dirty="0"/>
              <a:t> - private key for ORGNAME-</a:t>
            </a:r>
            <a:r>
              <a:rPr lang="en-US" dirty="0" smtClean="0"/>
              <a:t>validator (if it exists)</a:t>
            </a:r>
            <a:endParaRPr lang="en-US" dirty="0"/>
          </a:p>
          <a:p>
            <a:pPr marL="300559" lvl="2"/>
            <a:r>
              <a:rPr lang="en-US" dirty="0" err="1" smtClean="0">
                <a:latin typeface="Courier" charset="0"/>
                <a:cs typeface="Courier" charset="0"/>
                <a:sym typeface="Courier" charset="0"/>
              </a:rPr>
              <a:t>user.pem</a:t>
            </a:r>
            <a:r>
              <a:rPr lang="en-US" dirty="0" smtClean="0"/>
              <a:t> </a:t>
            </a:r>
            <a:r>
              <a:rPr lang="en-US" dirty="0"/>
              <a:t>- private key for </a:t>
            </a:r>
            <a:r>
              <a:rPr lang="en-US" dirty="0" smtClean="0"/>
              <a:t>the user instigating the bootstrap if </a:t>
            </a:r>
            <a:r>
              <a:rPr lang="en-US" dirty="0" err="1">
                <a:latin typeface="Courier" charset="0"/>
                <a:cs typeface="Courier" charset="0"/>
                <a:sym typeface="Courier" charset="0"/>
              </a:rPr>
              <a:t>validation.pem</a:t>
            </a:r>
            <a:r>
              <a:rPr lang="en-US" dirty="0"/>
              <a:t> </a:t>
            </a:r>
            <a:r>
              <a:rPr lang="en-US" dirty="0" smtClean="0"/>
              <a:t> doesn't exist</a:t>
            </a:r>
          </a:p>
          <a:p>
            <a:endParaRPr lang="en-US" dirty="0"/>
          </a:p>
          <a:p>
            <a:r>
              <a:rPr lang="en-US" dirty="0"/>
              <a:t>L</a:t>
            </a:r>
            <a:r>
              <a:rPr lang="en-US" dirty="0" smtClean="0"/>
              <a:t>et</a:t>
            </a:r>
            <a:r>
              <a:rPr lang="en-US" dirty="0" smtClean="0">
                <a:latin typeface="Arial"/>
              </a:rPr>
              <a:t>'</a:t>
            </a:r>
            <a:r>
              <a:rPr lang="en-US" dirty="0" smtClean="0"/>
              <a:t>s </a:t>
            </a:r>
            <a:r>
              <a:rPr lang="en-US" dirty="0"/>
              <a:t>see how those are </a:t>
            </a:r>
            <a:r>
              <a:rPr lang="en-US" dirty="0" smtClean="0"/>
              <a:t>used (in our case with </a:t>
            </a:r>
            <a:r>
              <a:rPr lang="en-US" dirty="0" err="1">
                <a:latin typeface="Courier" charset="0"/>
                <a:cs typeface="Courier" charset="0"/>
                <a:sym typeface="Courier" charset="0"/>
              </a:rPr>
              <a:t>validation.pem</a:t>
            </a:r>
            <a:r>
              <a:rPr lang="en-US" dirty="0"/>
              <a:t> </a:t>
            </a:r>
            <a:r>
              <a:rPr lang="en-US" dirty="0" smtClean="0"/>
              <a:t>from starter kit)</a:t>
            </a:r>
            <a:r>
              <a:rPr lang="en-US" dirty="0"/>
              <a:t>...</a:t>
            </a:r>
          </a:p>
        </p:txBody>
      </p:sp>
    </p:spTree>
    <p:extLst>
      <p:ext uri="{BB962C8B-B14F-4D97-AF65-F5344CB8AC3E}">
        <p14:creationId xmlns:p14="http://schemas.microsoft.com/office/powerpoint/2010/main" val="10553519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7299" name="Group 3"/>
          <p:cNvGrpSpPr>
            <a:grpSpLocks/>
          </p:cNvGrpSpPr>
          <p:nvPr/>
        </p:nvGrpSpPr>
        <p:grpSpPr bwMode="auto">
          <a:xfrm>
            <a:off x="254001" y="88900"/>
            <a:ext cx="5321300" cy="3403600"/>
            <a:chOff x="0" y="0"/>
            <a:chExt cx="3352" cy="2144"/>
          </a:xfrm>
        </p:grpSpPr>
        <p:sp>
          <p:nvSpPr>
            <p:cNvPr id="567297" name="AutoShape 1"/>
            <p:cNvSpPr>
              <a:spLocks/>
            </p:cNvSpPr>
            <p:nvPr/>
          </p:nvSpPr>
          <p:spPr bwMode="auto">
            <a:xfrm>
              <a:off x="64" y="40"/>
              <a:ext cx="3224" cy="2064"/>
            </a:xfrm>
            <a:prstGeom prst="diamond">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/etc/chef/client.pem?</a:t>
              </a:r>
            </a:p>
          </p:txBody>
        </p:sp>
        <p:pic>
          <p:nvPicPr>
            <p:cNvPr id="567298" name="Picture 2"/>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3352" cy="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38960727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User Traffic</a:t>
            </a:r>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a:xfrm>
            <a:off x="677333" y="1396503"/>
            <a:ext cx="792116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endParaRPr lang="en-US" dirty="0" smtClean="0"/>
          </a:p>
          <a:p>
            <a:pPr marL="309025" lvl="1"/>
            <a:r>
              <a:rPr lang="en-US" dirty="0" smtClean="0"/>
              <a:t>Today you will set </a:t>
            </a:r>
            <a:r>
              <a:rPr lang="en-US" dirty="0"/>
              <a:t>up a </a:t>
            </a:r>
            <a:r>
              <a:rPr lang="en-US" dirty="0" smtClean="0"/>
              <a:t>new load balancer </a:t>
            </a:r>
            <a:r>
              <a:rPr lang="en-US" dirty="0"/>
              <a:t>that will direct </a:t>
            </a:r>
            <a:r>
              <a:rPr lang="en-US" dirty="0" smtClean="0"/>
              <a:t>web </a:t>
            </a:r>
            <a:r>
              <a:rPr lang="en-US" dirty="0"/>
              <a:t>requests to </a:t>
            </a:r>
            <a:r>
              <a:rPr lang="en-US" dirty="0" smtClean="0"/>
              <a:t>similarly-configured nodes.</a:t>
            </a:r>
          </a:p>
          <a:p>
            <a:pPr marL="309025" lvl="1"/>
            <a:endParaRPr lang="en-US" dirty="0"/>
          </a:p>
          <a:p>
            <a:pPr marL="309025" lvl="1"/>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Text Placeholder 2"/>
          <p:cNvSpPr txBox="1">
            <a:spLocks/>
          </p:cNvSpPr>
          <p:nvPr/>
        </p:nvSpPr>
        <p:spPr bwMode="white">
          <a:xfrm>
            <a:off x="9250517" y="6114993"/>
            <a:ext cx="2254667" cy="898330"/>
          </a:xfrm>
          <a:prstGeom prst="rect">
            <a:avLst/>
          </a:prstGeom>
        </p:spPr>
        <p:txBody>
          <a:bodyPr vert="horz" wrap="square" lIns="0" tIns="0" rIns="0" bIns="0" rtlCol="0">
            <a:normAutofit fontScale="700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b="1" dirty="0" smtClean="0"/>
              <a:t>Load Balancer</a:t>
            </a:r>
            <a:br>
              <a:rPr lang="en-US" sz="3400" b="1" dirty="0" smtClean="0"/>
            </a:br>
            <a:r>
              <a:rPr lang="en-US" sz="3400" b="1" dirty="0" smtClean="0"/>
              <a:t>(New)</a:t>
            </a:r>
            <a:endParaRPr lang="en-US" sz="3400" b="1" dirty="0"/>
          </a:p>
          <a:p>
            <a:endParaRPr lang="en-US" sz="2667" dirty="0"/>
          </a:p>
          <a:p>
            <a:endParaRPr lang="en-US" sz="2667" dirty="0"/>
          </a:p>
          <a:p>
            <a:endParaRPr lang="en-US" sz="4267" dirty="0"/>
          </a:p>
          <a:p>
            <a:endParaRPr lang="en-US" sz="4267" dirty="0"/>
          </a:p>
        </p:txBody>
      </p:sp>
      <p:cxnSp>
        <p:nvCxnSpPr>
          <p:cNvPr id="7" name="Straight Arrow Connector 6"/>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0" name="Text Placeholder 2"/>
          <p:cNvSpPr txBox="1">
            <a:spLocks/>
          </p:cNvSpPr>
          <p:nvPr/>
        </p:nvSpPr>
        <p:spPr bwMode="white">
          <a:xfrm>
            <a:off x="12672135" y="4728040"/>
            <a:ext cx="3169739" cy="393339"/>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 (Existing)</a:t>
            </a:r>
            <a:endParaRPr lang="en-US" sz="2600" dirty="0"/>
          </a:p>
          <a:p>
            <a:pPr algn="ctr"/>
            <a:endParaRPr lang="en-US" sz="2667" dirty="0"/>
          </a:p>
          <a:p>
            <a:endParaRPr lang="en-US" sz="2667" dirty="0"/>
          </a:p>
          <a:p>
            <a:endParaRPr lang="en-US" sz="2667" dirty="0"/>
          </a:p>
          <a:p>
            <a:endParaRPr lang="en-US" sz="4267" dirty="0"/>
          </a:p>
          <a:p>
            <a:endParaRPr lang="en-US" sz="4267" dirty="0"/>
          </a:p>
        </p:txBody>
      </p:sp>
      <p:sp>
        <p:nvSpPr>
          <p:cNvPr id="11" name="Text Placeholder 2"/>
          <p:cNvSpPr txBox="1">
            <a:spLocks/>
          </p:cNvSpPr>
          <p:nvPr/>
        </p:nvSpPr>
        <p:spPr bwMode="white">
          <a:xfrm>
            <a:off x="12217400" y="7255010"/>
            <a:ext cx="3682134" cy="464865"/>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b="1" smtClean="0"/>
              <a:t>Web </a:t>
            </a:r>
            <a:r>
              <a:rPr lang="en-US" sz="2400" b="1" dirty="0" smtClean="0"/>
              <a:t>Server (New) </a:t>
            </a:r>
            <a:endParaRPr lang="en-US" sz="2400" b="1" dirty="0"/>
          </a:p>
          <a:p>
            <a:pPr algn="ctr"/>
            <a:endParaRPr lang="en-US" sz="2667" dirty="0"/>
          </a:p>
          <a:p>
            <a:endParaRPr lang="en-US" sz="2667" dirty="0"/>
          </a:p>
          <a:p>
            <a:endParaRPr lang="en-US" sz="2667" dirty="0"/>
          </a:p>
          <a:p>
            <a:endParaRPr lang="en-US" sz="4267" dirty="0"/>
          </a:p>
          <a:p>
            <a:endParaRPr lang="en-US" sz="4267" dirty="0"/>
          </a:p>
        </p:txBody>
      </p:sp>
      <p:cxnSp>
        <p:nvCxnSpPr>
          <p:cNvPr id="12" name="Straight Arrow Connector 11"/>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3" name="Cloud 12"/>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smtClean="0">
                <a:solidFill>
                  <a:schemeClr val="tx1"/>
                </a:solidFill>
              </a:rPr>
              <a:t>Internet</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pic>
        <p:nvPicPr>
          <p:cNvPr id="16" name="Picture 15" descr="http://www.clipartpal.com/_thumbs/pd/computer/hardware/server_1234.pn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9474497" y="4523734"/>
            <a:ext cx="1387549" cy="1401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89244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9347" name="Group 3"/>
          <p:cNvGrpSpPr>
            <a:grpSpLocks/>
          </p:cNvGrpSpPr>
          <p:nvPr/>
        </p:nvGrpSpPr>
        <p:grpSpPr bwMode="auto">
          <a:xfrm>
            <a:off x="254001" y="88900"/>
            <a:ext cx="5321300" cy="3403600"/>
            <a:chOff x="0" y="0"/>
            <a:chExt cx="3352" cy="2144"/>
          </a:xfrm>
        </p:grpSpPr>
        <p:sp>
          <p:nvSpPr>
            <p:cNvPr id="569345" name="AutoShape 1"/>
            <p:cNvSpPr>
              <a:spLocks/>
            </p:cNvSpPr>
            <p:nvPr/>
          </p:nvSpPr>
          <p:spPr bwMode="auto">
            <a:xfrm>
              <a:off x="64" y="40"/>
              <a:ext cx="3224" cy="2064"/>
            </a:xfrm>
            <a:prstGeom prst="diamond">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/etc/chef/client.pem?</a:t>
              </a:r>
            </a:p>
          </p:txBody>
        </p:sp>
        <p:pic>
          <p:nvPicPr>
            <p:cNvPr id="569346" name="Picture 2"/>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3352" cy="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69350" name="Group 6"/>
          <p:cNvGrpSpPr>
            <a:grpSpLocks/>
          </p:cNvGrpSpPr>
          <p:nvPr/>
        </p:nvGrpSpPr>
        <p:grpSpPr bwMode="auto">
          <a:xfrm>
            <a:off x="1193800" y="6858001"/>
            <a:ext cx="3429000" cy="1816100"/>
            <a:chOff x="0" y="0"/>
            <a:chExt cx="2160" cy="1144"/>
          </a:xfrm>
        </p:grpSpPr>
        <p:sp>
          <p:nvSpPr>
            <p:cNvPr id="569348" name="AutoShape 4"/>
            <p:cNvSpPr>
              <a:spLocks/>
            </p:cNvSpPr>
            <p:nvPr/>
          </p:nvSpPr>
          <p:spPr bwMode="auto">
            <a:xfrm>
              <a:off x="40" y="32"/>
              <a:ext cx="2088" cy="1080"/>
            </a:xfrm>
            <a:prstGeom prst="roundRect">
              <a:avLst>
                <a:gd name="adj" fmla="val 11111"/>
              </a:avLst>
            </a:pr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Sign Requests</a:t>
              </a:r>
            </a:p>
          </p:txBody>
        </p:sp>
        <p:pic>
          <p:nvPicPr>
            <p:cNvPr id="569349" name="Picture 5"/>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69353" name="Group 9"/>
          <p:cNvGrpSpPr>
            <a:grpSpLocks/>
          </p:cNvGrpSpPr>
          <p:nvPr/>
        </p:nvGrpSpPr>
        <p:grpSpPr bwMode="auto">
          <a:xfrm>
            <a:off x="2146300" y="3378200"/>
            <a:ext cx="1549400" cy="3606800"/>
            <a:chOff x="0" y="0"/>
            <a:chExt cx="976" cy="2272"/>
          </a:xfrm>
        </p:grpSpPr>
        <p:sp>
          <p:nvSpPr>
            <p:cNvPr id="569351" name="AutoShape 7"/>
            <p:cNvSpPr>
              <a:spLocks/>
            </p:cNvSpPr>
            <p:nvPr/>
          </p:nvSpPr>
          <p:spPr bwMode="auto">
            <a:xfrm rot="5400000">
              <a:off x="-608" y="728"/>
              <a:ext cx="2192" cy="800"/>
            </a:xfrm>
            <a:prstGeom prst="rightArrow">
              <a:avLst>
                <a:gd name="adj1" fmla="val 32000"/>
                <a:gd name="adj2" fmla="val 44005"/>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900"/>
            </a:p>
          </p:txBody>
        </p:sp>
        <p:pic>
          <p:nvPicPr>
            <p:cNvPr id="569352" name="Picture 8"/>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976" cy="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569354" name="Rectangle 10"/>
          <p:cNvSpPr>
            <a:spLocks/>
          </p:cNvSpPr>
          <p:nvPr/>
        </p:nvSpPr>
        <p:spPr bwMode="auto">
          <a:xfrm>
            <a:off x="3402596" y="5016356"/>
            <a:ext cx="397545"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latin typeface="Helvetica Neue" charset="0"/>
                <a:ea typeface="ＭＳ Ｐゴシック" charset="0"/>
                <a:cs typeface="Helvetica Neue" charset="0"/>
                <a:sym typeface="Helvetica Neue" charset="0"/>
              </a:rPr>
              <a:t>Yes</a:t>
            </a:r>
          </a:p>
        </p:txBody>
      </p:sp>
    </p:spTree>
    <p:extLst>
      <p:ext uri="{BB962C8B-B14F-4D97-AF65-F5344CB8AC3E}">
        <p14:creationId xmlns:p14="http://schemas.microsoft.com/office/powerpoint/2010/main" val="38875968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1395" name="Group 3"/>
          <p:cNvGrpSpPr>
            <a:grpSpLocks/>
          </p:cNvGrpSpPr>
          <p:nvPr/>
        </p:nvGrpSpPr>
        <p:grpSpPr bwMode="auto">
          <a:xfrm>
            <a:off x="254001" y="88900"/>
            <a:ext cx="5321300" cy="3403600"/>
            <a:chOff x="0" y="0"/>
            <a:chExt cx="3352" cy="2144"/>
          </a:xfrm>
        </p:grpSpPr>
        <p:sp>
          <p:nvSpPr>
            <p:cNvPr id="571393" name="AutoShape 1"/>
            <p:cNvSpPr>
              <a:spLocks/>
            </p:cNvSpPr>
            <p:nvPr/>
          </p:nvSpPr>
          <p:spPr bwMode="auto">
            <a:xfrm>
              <a:off x="64" y="40"/>
              <a:ext cx="3224" cy="2064"/>
            </a:xfrm>
            <a:prstGeom prst="diamond">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/etc/chef/client.pem?</a:t>
              </a:r>
            </a:p>
          </p:txBody>
        </p:sp>
        <p:pic>
          <p:nvPicPr>
            <p:cNvPr id="571394" name="Picture 2"/>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3352" cy="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1398" name="Group 6"/>
          <p:cNvGrpSpPr>
            <a:grpSpLocks/>
          </p:cNvGrpSpPr>
          <p:nvPr/>
        </p:nvGrpSpPr>
        <p:grpSpPr bwMode="auto">
          <a:xfrm>
            <a:off x="6324601" y="88900"/>
            <a:ext cx="5321300" cy="3403600"/>
            <a:chOff x="0" y="0"/>
            <a:chExt cx="3352" cy="2144"/>
          </a:xfrm>
        </p:grpSpPr>
        <p:sp>
          <p:nvSpPr>
            <p:cNvPr id="571396" name="AutoShape 4"/>
            <p:cNvSpPr>
              <a:spLocks/>
            </p:cNvSpPr>
            <p:nvPr/>
          </p:nvSpPr>
          <p:spPr bwMode="auto">
            <a:xfrm>
              <a:off x="64" y="40"/>
              <a:ext cx="3224" cy="2064"/>
            </a:xfrm>
            <a:prstGeom prst="diamond">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dirty="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a:t>
              </a:r>
              <a:r>
                <a:rPr lang="en-US" sz="2700" dirty="0" err="1">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etc</a:t>
              </a:r>
              <a:r>
                <a:rPr lang="en-US" sz="2700" dirty="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/chef/</a:t>
              </a:r>
              <a:r>
                <a:rPr lang="en-US" sz="2700" dirty="0" err="1">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validation.pem</a:t>
              </a:r>
              <a:r>
                <a:rPr lang="en-US" sz="2700" dirty="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a:t>
              </a:r>
            </a:p>
          </p:txBody>
        </p:sp>
        <p:pic>
          <p:nvPicPr>
            <p:cNvPr id="571397" name="Picture 5"/>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3352" cy="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1401" name="Group 9"/>
          <p:cNvGrpSpPr>
            <a:grpSpLocks/>
          </p:cNvGrpSpPr>
          <p:nvPr/>
        </p:nvGrpSpPr>
        <p:grpSpPr bwMode="auto">
          <a:xfrm>
            <a:off x="1193800" y="6858001"/>
            <a:ext cx="3429000" cy="1816100"/>
            <a:chOff x="0" y="0"/>
            <a:chExt cx="2160" cy="1144"/>
          </a:xfrm>
        </p:grpSpPr>
        <p:sp>
          <p:nvSpPr>
            <p:cNvPr id="571399" name="AutoShape 7"/>
            <p:cNvSpPr>
              <a:spLocks/>
            </p:cNvSpPr>
            <p:nvPr/>
          </p:nvSpPr>
          <p:spPr bwMode="auto">
            <a:xfrm>
              <a:off x="40" y="32"/>
              <a:ext cx="2088" cy="1080"/>
            </a:xfrm>
            <a:prstGeom prst="roundRect">
              <a:avLst>
                <a:gd name="adj" fmla="val 11111"/>
              </a:avLst>
            </a:pr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Sign Requests</a:t>
              </a:r>
            </a:p>
          </p:txBody>
        </p:sp>
        <p:pic>
          <p:nvPicPr>
            <p:cNvPr id="571400" name="Picture 8"/>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1404" name="Group 12"/>
          <p:cNvGrpSpPr>
            <a:grpSpLocks/>
          </p:cNvGrpSpPr>
          <p:nvPr/>
        </p:nvGrpSpPr>
        <p:grpSpPr bwMode="auto">
          <a:xfrm>
            <a:off x="5283200" y="1016000"/>
            <a:ext cx="1397000" cy="1549400"/>
            <a:chOff x="0" y="0"/>
            <a:chExt cx="880" cy="976"/>
          </a:xfrm>
        </p:grpSpPr>
        <p:sp>
          <p:nvSpPr>
            <p:cNvPr id="571402" name="AutoShape 10"/>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900"/>
            </a:p>
          </p:txBody>
        </p:sp>
        <p:pic>
          <p:nvPicPr>
            <p:cNvPr id="571403" name="Picture 11"/>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1407" name="Group 15"/>
          <p:cNvGrpSpPr>
            <a:grpSpLocks/>
          </p:cNvGrpSpPr>
          <p:nvPr/>
        </p:nvGrpSpPr>
        <p:grpSpPr bwMode="auto">
          <a:xfrm>
            <a:off x="2146300" y="3378200"/>
            <a:ext cx="1549400" cy="3606800"/>
            <a:chOff x="0" y="0"/>
            <a:chExt cx="976" cy="2272"/>
          </a:xfrm>
        </p:grpSpPr>
        <p:sp>
          <p:nvSpPr>
            <p:cNvPr id="571405" name="AutoShape 13"/>
            <p:cNvSpPr>
              <a:spLocks/>
            </p:cNvSpPr>
            <p:nvPr/>
          </p:nvSpPr>
          <p:spPr bwMode="auto">
            <a:xfrm rot="5400000">
              <a:off x="-608" y="728"/>
              <a:ext cx="2192" cy="800"/>
            </a:xfrm>
            <a:prstGeom prst="rightArrow">
              <a:avLst>
                <a:gd name="adj1" fmla="val 32000"/>
                <a:gd name="adj2" fmla="val 44005"/>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900"/>
            </a:p>
          </p:txBody>
        </p:sp>
        <p:pic>
          <p:nvPicPr>
            <p:cNvPr id="571406" name="Picture 14"/>
            <p:cNvPicPr>
              <a:picLocks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0" y="0"/>
              <a:ext cx="976" cy="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571408" name="Rectangle 16"/>
          <p:cNvSpPr>
            <a:spLocks/>
          </p:cNvSpPr>
          <p:nvPr/>
        </p:nvSpPr>
        <p:spPr bwMode="auto">
          <a:xfrm>
            <a:off x="3402596" y="5016356"/>
            <a:ext cx="397545"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latin typeface="Helvetica Neue" charset="0"/>
                <a:ea typeface="ＭＳ Ｐゴシック" charset="0"/>
                <a:cs typeface="Helvetica Neue" charset="0"/>
                <a:sym typeface="Helvetica Neue" charset="0"/>
              </a:rPr>
              <a:t>Yes</a:t>
            </a:r>
          </a:p>
        </p:txBody>
      </p:sp>
      <p:sp>
        <p:nvSpPr>
          <p:cNvPr id="571409" name="Rectangle 17"/>
          <p:cNvSpPr>
            <a:spLocks/>
          </p:cNvSpPr>
          <p:nvPr/>
        </p:nvSpPr>
        <p:spPr bwMode="auto">
          <a:xfrm>
            <a:off x="5683523" y="584056"/>
            <a:ext cx="31577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latin typeface="Helvetica Neue" charset="0"/>
                <a:ea typeface="ＭＳ Ｐゴシック" charset="0"/>
                <a:cs typeface="Helvetica Neue" charset="0"/>
                <a:sym typeface="Helvetica Neue" charset="0"/>
              </a:rPr>
              <a:t>No</a:t>
            </a:r>
          </a:p>
        </p:txBody>
      </p:sp>
      <p:sp>
        <p:nvSpPr>
          <p:cNvPr id="571410" name="Rectangle 18"/>
          <p:cNvSpPr>
            <a:spLocks/>
          </p:cNvSpPr>
          <p:nvPr/>
        </p:nvSpPr>
        <p:spPr bwMode="auto">
          <a:xfrm>
            <a:off x="876300" y="3378201"/>
            <a:ext cx="3911600" cy="5448300"/>
          </a:xfrm>
          <a:prstGeom prst="rect">
            <a:avLst/>
          </a:prstGeom>
          <a:solidFill>
            <a:srgbClr val="FFFFFF">
              <a:alpha val="70000"/>
            </a:srgbClr>
          </a:solidFill>
          <a:ln>
            <a:noFill/>
          </a:ln>
          <a:extLst>
            <a:ext uri="{91240B29-F687-4f45-9708-019B960494DF}">
              <a14:hiddenLine xmlns:a14="http://schemas.microsoft.com/office/drawing/2010/main" w="25400" cap="flat">
                <a:solidFill>
                  <a:schemeClr val="tx1">
                    <a:alpha val="70000"/>
                  </a:schemeClr>
                </a:solidFill>
                <a:miter lim="800000"/>
                <a:headEnd type="none" w="med" len="med"/>
                <a:tailEnd type="none" w="med" len="med"/>
              </a14:hiddenLine>
            </a:ext>
          </a:extLst>
        </p:spPr>
        <p:txBody>
          <a:bodyPr lIns="0" tIns="0" rIns="0" bIns="0"/>
          <a:lstStyle/>
          <a:p>
            <a:pPr algn="ctr"/>
            <a:endParaRPr lang="en-US" sz="1900"/>
          </a:p>
        </p:txBody>
      </p:sp>
    </p:spTree>
    <p:extLst>
      <p:ext uri="{BB962C8B-B14F-4D97-AF65-F5344CB8AC3E}">
        <p14:creationId xmlns:p14="http://schemas.microsoft.com/office/powerpoint/2010/main" val="14864316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3443" name="Group 3"/>
          <p:cNvGrpSpPr>
            <a:grpSpLocks/>
          </p:cNvGrpSpPr>
          <p:nvPr/>
        </p:nvGrpSpPr>
        <p:grpSpPr bwMode="auto">
          <a:xfrm>
            <a:off x="254001" y="88900"/>
            <a:ext cx="5321300" cy="3403600"/>
            <a:chOff x="0" y="0"/>
            <a:chExt cx="3352" cy="2144"/>
          </a:xfrm>
        </p:grpSpPr>
        <p:sp>
          <p:nvSpPr>
            <p:cNvPr id="573441" name="AutoShape 1"/>
            <p:cNvSpPr>
              <a:spLocks/>
            </p:cNvSpPr>
            <p:nvPr/>
          </p:nvSpPr>
          <p:spPr bwMode="auto">
            <a:xfrm>
              <a:off x="64" y="40"/>
              <a:ext cx="3224" cy="2064"/>
            </a:xfrm>
            <a:prstGeom prst="diamond">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/etc/chef/client.pem?</a:t>
              </a:r>
            </a:p>
          </p:txBody>
        </p:sp>
        <p:pic>
          <p:nvPicPr>
            <p:cNvPr id="573442" name="Picture 2"/>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3352" cy="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3446" name="Group 6"/>
          <p:cNvGrpSpPr>
            <a:grpSpLocks/>
          </p:cNvGrpSpPr>
          <p:nvPr/>
        </p:nvGrpSpPr>
        <p:grpSpPr bwMode="auto">
          <a:xfrm>
            <a:off x="6324601" y="88900"/>
            <a:ext cx="5321300" cy="3403600"/>
            <a:chOff x="0" y="0"/>
            <a:chExt cx="3352" cy="2144"/>
          </a:xfrm>
        </p:grpSpPr>
        <p:sp>
          <p:nvSpPr>
            <p:cNvPr id="573444" name="AutoShape 4"/>
            <p:cNvSpPr>
              <a:spLocks/>
            </p:cNvSpPr>
            <p:nvPr/>
          </p:nvSpPr>
          <p:spPr bwMode="auto">
            <a:xfrm>
              <a:off x="64" y="40"/>
              <a:ext cx="3224" cy="2064"/>
            </a:xfrm>
            <a:prstGeom prst="diamond">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/etc/chef/validation.pem?</a:t>
              </a:r>
            </a:p>
          </p:txBody>
        </p:sp>
        <p:pic>
          <p:nvPicPr>
            <p:cNvPr id="573445" name="Picture 5"/>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3352" cy="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3449" name="Group 9"/>
          <p:cNvGrpSpPr>
            <a:grpSpLocks/>
          </p:cNvGrpSpPr>
          <p:nvPr/>
        </p:nvGrpSpPr>
        <p:grpSpPr bwMode="auto">
          <a:xfrm>
            <a:off x="12496800" y="876301"/>
            <a:ext cx="3429000" cy="1816100"/>
            <a:chOff x="0" y="0"/>
            <a:chExt cx="2160" cy="1144"/>
          </a:xfrm>
        </p:grpSpPr>
        <p:sp>
          <p:nvSpPr>
            <p:cNvPr id="573447" name="AutoShape 7"/>
            <p:cNvSpPr>
              <a:spLocks/>
            </p:cNvSpPr>
            <p:nvPr/>
          </p:nvSpPr>
          <p:spPr bwMode="auto">
            <a:xfrm>
              <a:off x="40" y="32"/>
              <a:ext cx="2088" cy="1080"/>
            </a:xfrm>
            <a:prstGeom prst="roundRect">
              <a:avLst>
                <a:gd name="adj" fmla="val 11111"/>
              </a:avLst>
            </a:prstGeom>
            <a:solidFill>
              <a:srgbClr val="BA0202"/>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EAE9D6"/>
                  </a:solidFill>
                  <a:effectLst>
                    <a:outerShdw blurRad="38100" dist="38100" dir="2700000" algn="tl">
                      <a:srgbClr val="000000"/>
                    </a:outerShdw>
                  </a:effectLst>
                  <a:latin typeface="Helvetica Neue" charset="0"/>
                  <a:ea typeface="ＭＳ Ｐゴシック" charset="0"/>
                  <a:cs typeface="Helvetica Neue" charset="0"/>
                  <a:sym typeface="Helvetica Neue" charset="0"/>
                </a:rPr>
                <a:t>401!</a:t>
              </a:r>
            </a:p>
          </p:txBody>
        </p:sp>
        <p:pic>
          <p:nvPicPr>
            <p:cNvPr id="573448" name="Picture 8"/>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3452" name="Group 12"/>
          <p:cNvGrpSpPr>
            <a:grpSpLocks/>
          </p:cNvGrpSpPr>
          <p:nvPr/>
        </p:nvGrpSpPr>
        <p:grpSpPr bwMode="auto">
          <a:xfrm>
            <a:off x="1193800" y="6858001"/>
            <a:ext cx="3429000" cy="1816100"/>
            <a:chOff x="0" y="0"/>
            <a:chExt cx="2160" cy="1144"/>
          </a:xfrm>
        </p:grpSpPr>
        <p:sp>
          <p:nvSpPr>
            <p:cNvPr id="573450" name="AutoShape 10"/>
            <p:cNvSpPr>
              <a:spLocks/>
            </p:cNvSpPr>
            <p:nvPr/>
          </p:nvSpPr>
          <p:spPr bwMode="auto">
            <a:xfrm>
              <a:off x="40" y="32"/>
              <a:ext cx="2088" cy="1080"/>
            </a:xfrm>
            <a:prstGeom prst="roundRect">
              <a:avLst>
                <a:gd name="adj" fmla="val 11111"/>
              </a:avLst>
            </a:pr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Sign Requests</a:t>
              </a:r>
            </a:p>
          </p:txBody>
        </p:sp>
        <p:pic>
          <p:nvPicPr>
            <p:cNvPr id="573451" name="Picture 11"/>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3455" name="Group 15"/>
          <p:cNvGrpSpPr>
            <a:grpSpLocks/>
          </p:cNvGrpSpPr>
          <p:nvPr/>
        </p:nvGrpSpPr>
        <p:grpSpPr bwMode="auto">
          <a:xfrm>
            <a:off x="5283200" y="1016000"/>
            <a:ext cx="1397000" cy="1549400"/>
            <a:chOff x="0" y="0"/>
            <a:chExt cx="880" cy="976"/>
          </a:xfrm>
        </p:grpSpPr>
        <p:sp>
          <p:nvSpPr>
            <p:cNvPr id="573453" name="AutoShape 13"/>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900"/>
            </a:p>
          </p:txBody>
        </p:sp>
        <p:pic>
          <p:nvPicPr>
            <p:cNvPr id="573454" name="Picture 14"/>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3458" name="Group 18"/>
          <p:cNvGrpSpPr>
            <a:grpSpLocks/>
          </p:cNvGrpSpPr>
          <p:nvPr/>
        </p:nvGrpSpPr>
        <p:grpSpPr bwMode="auto">
          <a:xfrm>
            <a:off x="11404600" y="1016000"/>
            <a:ext cx="1397000" cy="1549400"/>
            <a:chOff x="0" y="0"/>
            <a:chExt cx="880" cy="976"/>
          </a:xfrm>
        </p:grpSpPr>
        <p:sp>
          <p:nvSpPr>
            <p:cNvPr id="573456" name="AutoShape 16"/>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900"/>
            </a:p>
          </p:txBody>
        </p:sp>
        <p:pic>
          <p:nvPicPr>
            <p:cNvPr id="573457" name="Picture 17"/>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3461" name="Group 21"/>
          <p:cNvGrpSpPr>
            <a:grpSpLocks/>
          </p:cNvGrpSpPr>
          <p:nvPr/>
        </p:nvGrpSpPr>
        <p:grpSpPr bwMode="auto">
          <a:xfrm>
            <a:off x="2146300" y="3378200"/>
            <a:ext cx="1549400" cy="3606800"/>
            <a:chOff x="0" y="0"/>
            <a:chExt cx="976" cy="2272"/>
          </a:xfrm>
        </p:grpSpPr>
        <p:sp>
          <p:nvSpPr>
            <p:cNvPr id="573459" name="AutoShape 19"/>
            <p:cNvSpPr>
              <a:spLocks/>
            </p:cNvSpPr>
            <p:nvPr/>
          </p:nvSpPr>
          <p:spPr bwMode="auto">
            <a:xfrm rot="5400000">
              <a:off x="-608" y="728"/>
              <a:ext cx="2192" cy="800"/>
            </a:xfrm>
            <a:prstGeom prst="rightArrow">
              <a:avLst>
                <a:gd name="adj1" fmla="val 32000"/>
                <a:gd name="adj2" fmla="val 44005"/>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900"/>
            </a:p>
          </p:txBody>
        </p:sp>
        <p:pic>
          <p:nvPicPr>
            <p:cNvPr id="573460" name="Picture 20"/>
            <p:cNvPicPr>
              <a:picLocks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0" y="0"/>
              <a:ext cx="976" cy="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573462" name="Rectangle 22"/>
          <p:cNvSpPr>
            <a:spLocks/>
          </p:cNvSpPr>
          <p:nvPr/>
        </p:nvSpPr>
        <p:spPr bwMode="auto">
          <a:xfrm>
            <a:off x="3402596" y="5016356"/>
            <a:ext cx="397545"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latin typeface="Helvetica Neue" charset="0"/>
                <a:ea typeface="ＭＳ Ｐゴシック" charset="0"/>
                <a:cs typeface="Helvetica Neue" charset="0"/>
                <a:sym typeface="Helvetica Neue" charset="0"/>
              </a:rPr>
              <a:t>Yes</a:t>
            </a:r>
          </a:p>
        </p:txBody>
      </p:sp>
      <p:sp>
        <p:nvSpPr>
          <p:cNvPr id="573463" name="Rectangle 23"/>
          <p:cNvSpPr>
            <a:spLocks/>
          </p:cNvSpPr>
          <p:nvPr/>
        </p:nvSpPr>
        <p:spPr bwMode="auto">
          <a:xfrm>
            <a:off x="5683523" y="584056"/>
            <a:ext cx="31577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latin typeface="Helvetica Neue" charset="0"/>
                <a:ea typeface="ＭＳ Ｐゴシック" charset="0"/>
                <a:cs typeface="Helvetica Neue" charset="0"/>
                <a:sym typeface="Helvetica Neue" charset="0"/>
              </a:rPr>
              <a:t>No</a:t>
            </a:r>
          </a:p>
        </p:txBody>
      </p:sp>
      <p:sp>
        <p:nvSpPr>
          <p:cNvPr id="573464" name="Rectangle 24"/>
          <p:cNvSpPr>
            <a:spLocks/>
          </p:cNvSpPr>
          <p:nvPr/>
        </p:nvSpPr>
        <p:spPr bwMode="auto">
          <a:xfrm>
            <a:off x="11833498" y="590407"/>
            <a:ext cx="31577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latin typeface="Helvetica Neue" charset="0"/>
                <a:ea typeface="ＭＳ Ｐゴシック" charset="0"/>
                <a:cs typeface="Helvetica Neue" charset="0"/>
                <a:sym typeface="Helvetica Neue" charset="0"/>
              </a:rPr>
              <a:t>No</a:t>
            </a:r>
          </a:p>
        </p:txBody>
      </p:sp>
      <p:sp>
        <p:nvSpPr>
          <p:cNvPr id="573465" name="Rectangle 25"/>
          <p:cNvSpPr>
            <a:spLocks/>
          </p:cNvSpPr>
          <p:nvPr/>
        </p:nvSpPr>
        <p:spPr bwMode="auto">
          <a:xfrm>
            <a:off x="876300" y="3378201"/>
            <a:ext cx="3911600" cy="5448300"/>
          </a:xfrm>
          <a:prstGeom prst="rect">
            <a:avLst/>
          </a:prstGeom>
          <a:solidFill>
            <a:srgbClr val="FFFFFF">
              <a:alpha val="70000"/>
            </a:srgbClr>
          </a:solidFill>
          <a:ln>
            <a:noFill/>
          </a:ln>
          <a:extLst>
            <a:ext uri="{91240B29-F687-4f45-9708-019B960494DF}">
              <a14:hiddenLine xmlns:a14="http://schemas.microsoft.com/office/drawing/2010/main" w="25400" cap="flat">
                <a:solidFill>
                  <a:schemeClr val="tx1">
                    <a:alpha val="70000"/>
                  </a:schemeClr>
                </a:solidFill>
                <a:miter lim="800000"/>
                <a:headEnd type="none" w="med" len="med"/>
                <a:tailEnd type="none" w="med" len="med"/>
              </a14:hiddenLine>
            </a:ext>
          </a:extLst>
        </p:spPr>
        <p:txBody>
          <a:bodyPr lIns="0" tIns="0" rIns="0" bIns="0"/>
          <a:lstStyle/>
          <a:p>
            <a:pPr algn="ctr"/>
            <a:endParaRPr lang="en-US" sz="1900"/>
          </a:p>
        </p:txBody>
      </p:sp>
    </p:spTree>
    <p:extLst>
      <p:ext uri="{BB962C8B-B14F-4D97-AF65-F5344CB8AC3E}">
        <p14:creationId xmlns:p14="http://schemas.microsoft.com/office/powerpoint/2010/main" val="215704213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5491" name="Group 3"/>
          <p:cNvGrpSpPr>
            <a:grpSpLocks/>
          </p:cNvGrpSpPr>
          <p:nvPr/>
        </p:nvGrpSpPr>
        <p:grpSpPr bwMode="auto">
          <a:xfrm>
            <a:off x="254001" y="88900"/>
            <a:ext cx="5321300" cy="3403600"/>
            <a:chOff x="0" y="0"/>
            <a:chExt cx="3352" cy="2144"/>
          </a:xfrm>
        </p:grpSpPr>
        <p:sp>
          <p:nvSpPr>
            <p:cNvPr id="575489" name="AutoShape 1"/>
            <p:cNvSpPr>
              <a:spLocks/>
            </p:cNvSpPr>
            <p:nvPr/>
          </p:nvSpPr>
          <p:spPr bwMode="auto">
            <a:xfrm>
              <a:off x="64" y="40"/>
              <a:ext cx="3224" cy="2064"/>
            </a:xfrm>
            <a:prstGeom prst="diamond">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/etc/chef/client.pem?</a:t>
              </a:r>
            </a:p>
          </p:txBody>
        </p:sp>
        <p:pic>
          <p:nvPicPr>
            <p:cNvPr id="575490" name="Picture 2"/>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3352" cy="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5494" name="Group 6"/>
          <p:cNvGrpSpPr>
            <a:grpSpLocks/>
          </p:cNvGrpSpPr>
          <p:nvPr/>
        </p:nvGrpSpPr>
        <p:grpSpPr bwMode="auto">
          <a:xfrm>
            <a:off x="6324601" y="88900"/>
            <a:ext cx="5321300" cy="3403600"/>
            <a:chOff x="0" y="0"/>
            <a:chExt cx="3352" cy="2144"/>
          </a:xfrm>
        </p:grpSpPr>
        <p:sp>
          <p:nvSpPr>
            <p:cNvPr id="575492" name="AutoShape 4"/>
            <p:cNvSpPr>
              <a:spLocks/>
            </p:cNvSpPr>
            <p:nvPr/>
          </p:nvSpPr>
          <p:spPr bwMode="auto">
            <a:xfrm>
              <a:off x="64" y="40"/>
              <a:ext cx="3224" cy="2064"/>
            </a:xfrm>
            <a:prstGeom prst="diamond">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/etc/chef/validation.pem?</a:t>
              </a:r>
            </a:p>
          </p:txBody>
        </p:sp>
        <p:pic>
          <p:nvPicPr>
            <p:cNvPr id="575493" name="Picture 5"/>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3352" cy="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5497" name="Group 9"/>
          <p:cNvGrpSpPr>
            <a:grpSpLocks/>
          </p:cNvGrpSpPr>
          <p:nvPr/>
        </p:nvGrpSpPr>
        <p:grpSpPr bwMode="auto">
          <a:xfrm>
            <a:off x="12496800" y="876301"/>
            <a:ext cx="3429000" cy="1816100"/>
            <a:chOff x="0" y="0"/>
            <a:chExt cx="2160" cy="1144"/>
          </a:xfrm>
        </p:grpSpPr>
        <p:sp>
          <p:nvSpPr>
            <p:cNvPr id="575495" name="AutoShape 7"/>
            <p:cNvSpPr>
              <a:spLocks/>
            </p:cNvSpPr>
            <p:nvPr/>
          </p:nvSpPr>
          <p:spPr bwMode="auto">
            <a:xfrm>
              <a:off x="40" y="32"/>
              <a:ext cx="2088" cy="1080"/>
            </a:xfrm>
            <a:prstGeom prst="roundRect">
              <a:avLst>
                <a:gd name="adj" fmla="val 11111"/>
              </a:avLst>
            </a:prstGeom>
            <a:solidFill>
              <a:srgbClr val="BA0202"/>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EAE9D6"/>
                  </a:solidFill>
                  <a:effectLst>
                    <a:outerShdw blurRad="38100" dist="38100" dir="2700000" algn="tl">
                      <a:srgbClr val="000000"/>
                    </a:outerShdw>
                  </a:effectLst>
                  <a:latin typeface="Helvetica Neue" charset="0"/>
                  <a:ea typeface="ＭＳ Ｐゴシック" charset="0"/>
                  <a:cs typeface="Helvetica Neue" charset="0"/>
                  <a:sym typeface="Helvetica Neue" charset="0"/>
                </a:rPr>
                <a:t>401!</a:t>
              </a:r>
            </a:p>
          </p:txBody>
        </p:sp>
        <p:pic>
          <p:nvPicPr>
            <p:cNvPr id="575496" name="Picture 8"/>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5500" name="Group 12"/>
          <p:cNvGrpSpPr>
            <a:grpSpLocks/>
          </p:cNvGrpSpPr>
          <p:nvPr/>
        </p:nvGrpSpPr>
        <p:grpSpPr bwMode="auto">
          <a:xfrm>
            <a:off x="7277101" y="4165600"/>
            <a:ext cx="3416300" cy="2006600"/>
            <a:chOff x="0" y="0"/>
            <a:chExt cx="2152" cy="1264"/>
          </a:xfrm>
        </p:grpSpPr>
        <p:sp>
          <p:nvSpPr>
            <p:cNvPr id="575498" name="Rectangle 10"/>
            <p:cNvSpPr>
              <a:spLocks/>
            </p:cNvSpPr>
            <p:nvPr/>
          </p:nvSpPr>
          <p:spPr bwMode="auto">
            <a:xfrm>
              <a:off x="32" y="32"/>
              <a:ext cx="2088" cy="1200"/>
            </a:xfrm>
            <a:prstGeom prst="rect">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Request API Client</a:t>
              </a:r>
            </a:p>
          </p:txBody>
        </p:sp>
        <p:pic>
          <p:nvPicPr>
            <p:cNvPr id="575499" name="Picture 11"/>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2152" cy="1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5503" name="Group 15"/>
          <p:cNvGrpSpPr>
            <a:grpSpLocks/>
          </p:cNvGrpSpPr>
          <p:nvPr/>
        </p:nvGrpSpPr>
        <p:grpSpPr bwMode="auto">
          <a:xfrm>
            <a:off x="1193800" y="6858001"/>
            <a:ext cx="3429000" cy="1816100"/>
            <a:chOff x="0" y="0"/>
            <a:chExt cx="2160" cy="1144"/>
          </a:xfrm>
        </p:grpSpPr>
        <p:sp>
          <p:nvSpPr>
            <p:cNvPr id="575501" name="AutoShape 13"/>
            <p:cNvSpPr>
              <a:spLocks/>
            </p:cNvSpPr>
            <p:nvPr/>
          </p:nvSpPr>
          <p:spPr bwMode="auto">
            <a:xfrm>
              <a:off x="40" y="32"/>
              <a:ext cx="2088" cy="1080"/>
            </a:xfrm>
            <a:prstGeom prst="roundRect">
              <a:avLst>
                <a:gd name="adj" fmla="val 11111"/>
              </a:avLst>
            </a:pr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Sign Requests</a:t>
              </a:r>
            </a:p>
          </p:txBody>
        </p:sp>
        <p:pic>
          <p:nvPicPr>
            <p:cNvPr id="575502" name="Picture 14"/>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5506" name="Group 18"/>
          <p:cNvGrpSpPr>
            <a:grpSpLocks/>
          </p:cNvGrpSpPr>
          <p:nvPr/>
        </p:nvGrpSpPr>
        <p:grpSpPr bwMode="auto">
          <a:xfrm>
            <a:off x="5283200" y="1016000"/>
            <a:ext cx="1397000" cy="1549400"/>
            <a:chOff x="0" y="0"/>
            <a:chExt cx="880" cy="976"/>
          </a:xfrm>
        </p:grpSpPr>
        <p:sp>
          <p:nvSpPr>
            <p:cNvPr id="575504" name="AutoShape 16"/>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900"/>
            </a:p>
          </p:txBody>
        </p:sp>
        <p:pic>
          <p:nvPicPr>
            <p:cNvPr id="575505" name="Picture 17"/>
            <p:cNvPicPr>
              <a:picLocks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5509" name="Group 21"/>
          <p:cNvGrpSpPr>
            <a:grpSpLocks/>
          </p:cNvGrpSpPr>
          <p:nvPr/>
        </p:nvGrpSpPr>
        <p:grpSpPr bwMode="auto">
          <a:xfrm>
            <a:off x="11404600" y="1016000"/>
            <a:ext cx="1397000" cy="1549400"/>
            <a:chOff x="0" y="0"/>
            <a:chExt cx="880" cy="976"/>
          </a:xfrm>
        </p:grpSpPr>
        <p:sp>
          <p:nvSpPr>
            <p:cNvPr id="575507" name="AutoShape 19"/>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900"/>
            </a:p>
          </p:txBody>
        </p:sp>
        <p:pic>
          <p:nvPicPr>
            <p:cNvPr id="575508" name="Picture 20"/>
            <p:cNvPicPr>
              <a:picLocks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5512" name="Group 24"/>
          <p:cNvGrpSpPr>
            <a:grpSpLocks/>
          </p:cNvGrpSpPr>
          <p:nvPr/>
        </p:nvGrpSpPr>
        <p:grpSpPr bwMode="auto">
          <a:xfrm>
            <a:off x="2146300" y="3378200"/>
            <a:ext cx="1549400" cy="3606800"/>
            <a:chOff x="0" y="0"/>
            <a:chExt cx="976" cy="2272"/>
          </a:xfrm>
        </p:grpSpPr>
        <p:sp>
          <p:nvSpPr>
            <p:cNvPr id="575510" name="AutoShape 22"/>
            <p:cNvSpPr>
              <a:spLocks/>
            </p:cNvSpPr>
            <p:nvPr/>
          </p:nvSpPr>
          <p:spPr bwMode="auto">
            <a:xfrm rot="5400000">
              <a:off x="-608" y="728"/>
              <a:ext cx="2192" cy="800"/>
            </a:xfrm>
            <a:prstGeom prst="rightArrow">
              <a:avLst>
                <a:gd name="adj1" fmla="val 32000"/>
                <a:gd name="adj2" fmla="val 44005"/>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900"/>
            </a:p>
          </p:txBody>
        </p:sp>
        <p:pic>
          <p:nvPicPr>
            <p:cNvPr id="575511" name="Picture 23"/>
            <p:cNvPicPr>
              <a:picLocks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0" y="0"/>
              <a:ext cx="976" cy="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5515" name="Group 27"/>
          <p:cNvGrpSpPr>
            <a:grpSpLocks/>
          </p:cNvGrpSpPr>
          <p:nvPr/>
        </p:nvGrpSpPr>
        <p:grpSpPr bwMode="auto">
          <a:xfrm>
            <a:off x="8216900" y="3086100"/>
            <a:ext cx="1549400" cy="1397000"/>
            <a:chOff x="0" y="0"/>
            <a:chExt cx="976" cy="880"/>
          </a:xfrm>
        </p:grpSpPr>
        <p:sp>
          <p:nvSpPr>
            <p:cNvPr id="575513" name="AutoShape 25"/>
            <p:cNvSpPr>
              <a:spLocks/>
            </p:cNvSpPr>
            <p:nvPr/>
          </p:nvSpPr>
          <p:spPr bwMode="auto">
            <a:xfrm rot="5400000">
              <a:off x="88" y="32"/>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900"/>
            </a:p>
          </p:txBody>
        </p:sp>
        <p:pic>
          <p:nvPicPr>
            <p:cNvPr id="575514" name="Picture 26"/>
            <p:cNvPicPr>
              <a:picLocks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575516" name="Rectangle 28"/>
          <p:cNvSpPr>
            <a:spLocks/>
          </p:cNvSpPr>
          <p:nvPr/>
        </p:nvSpPr>
        <p:spPr bwMode="auto">
          <a:xfrm>
            <a:off x="3402596" y="5016356"/>
            <a:ext cx="397545"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latin typeface="Helvetica Neue" charset="0"/>
                <a:ea typeface="ＭＳ Ｐゴシック" charset="0"/>
                <a:cs typeface="Helvetica Neue" charset="0"/>
                <a:sym typeface="Helvetica Neue" charset="0"/>
              </a:rPr>
              <a:t>Yes</a:t>
            </a:r>
          </a:p>
        </p:txBody>
      </p:sp>
      <p:sp>
        <p:nvSpPr>
          <p:cNvPr id="575517" name="Rectangle 29"/>
          <p:cNvSpPr>
            <a:spLocks/>
          </p:cNvSpPr>
          <p:nvPr/>
        </p:nvSpPr>
        <p:spPr bwMode="auto">
          <a:xfrm>
            <a:off x="5683523" y="584056"/>
            <a:ext cx="31577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latin typeface="Helvetica Neue" charset="0"/>
                <a:ea typeface="ＭＳ Ｐゴシック" charset="0"/>
                <a:cs typeface="Helvetica Neue" charset="0"/>
                <a:sym typeface="Helvetica Neue" charset="0"/>
              </a:rPr>
              <a:t>No</a:t>
            </a:r>
          </a:p>
        </p:txBody>
      </p:sp>
      <p:sp>
        <p:nvSpPr>
          <p:cNvPr id="575518" name="Rectangle 30"/>
          <p:cNvSpPr>
            <a:spLocks/>
          </p:cNvSpPr>
          <p:nvPr/>
        </p:nvSpPr>
        <p:spPr bwMode="auto">
          <a:xfrm>
            <a:off x="11833498" y="590407"/>
            <a:ext cx="31577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latin typeface="Helvetica Neue" charset="0"/>
                <a:ea typeface="ＭＳ Ｐゴシック" charset="0"/>
                <a:cs typeface="Helvetica Neue" charset="0"/>
                <a:sym typeface="Helvetica Neue" charset="0"/>
              </a:rPr>
              <a:t>No</a:t>
            </a:r>
          </a:p>
        </p:txBody>
      </p:sp>
      <p:sp>
        <p:nvSpPr>
          <p:cNvPr id="575519" name="Rectangle 31"/>
          <p:cNvSpPr>
            <a:spLocks/>
          </p:cNvSpPr>
          <p:nvPr/>
        </p:nvSpPr>
        <p:spPr bwMode="auto">
          <a:xfrm>
            <a:off x="9912933" y="3638406"/>
            <a:ext cx="397545"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latin typeface="Helvetica Neue" charset="0"/>
                <a:ea typeface="ＭＳ Ｐゴシック" charset="0"/>
                <a:cs typeface="Helvetica Neue" charset="0"/>
                <a:sym typeface="Helvetica Neue" charset="0"/>
              </a:rPr>
              <a:t>Yes</a:t>
            </a:r>
          </a:p>
        </p:txBody>
      </p:sp>
      <p:sp>
        <p:nvSpPr>
          <p:cNvPr id="575520" name="Rectangle 32"/>
          <p:cNvSpPr>
            <a:spLocks/>
          </p:cNvSpPr>
          <p:nvPr/>
        </p:nvSpPr>
        <p:spPr bwMode="auto">
          <a:xfrm>
            <a:off x="876300" y="3378201"/>
            <a:ext cx="3911600" cy="5448300"/>
          </a:xfrm>
          <a:prstGeom prst="rect">
            <a:avLst/>
          </a:prstGeom>
          <a:solidFill>
            <a:srgbClr val="FFFFFF">
              <a:alpha val="70000"/>
            </a:srgbClr>
          </a:solidFill>
          <a:ln>
            <a:noFill/>
          </a:ln>
          <a:extLst>
            <a:ext uri="{91240B29-F687-4f45-9708-019B960494DF}">
              <a14:hiddenLine xmlns:a14="http://schemas.microsoft.com/office/drawing/2010/main" w="25400" cap="flat">
                <a:solidFill>
                  <a:schemeClr val="tx1">
                    <a:alpha val="70000"/>
                  </a:schemeClr>
                </a:solidFill>
                <a:miter lim="800000"/>
                <a:headEnd type="none" w="med" len="med"/>
                <a:tailEnd type="none" w="med" len="med"/>
              </a14:hiddenLine>
            </a:ext>
          </a:extLst>
        </p:spPr>
        <p:txBody>
          <a:bodyPr lIns="0" tIns="0" rIns="0" bIns="0"/>
          <a:lstStyle/>
          <a:p>
            <a:pPr algn="ctr"/>
            <a:endParaRPr lang="en-US" sz="1900"/>
          </a:p>
        </p:txBody>
      </p:sp>
      <p:sp>
        <p:nvSpPr>
          <p:cNvPr id="575521" name="Rectangle 33"/>
          <p:cNvSpPr>
            <a:spLocks/>
          </p:cNvSpPr>
          <p:nvPr/>
        </p:nvSpPr>
        <p:spPr bwMode="auto">
          <a:xfrm>
            <a:off x="11404601" y="457200"/>
            <a:ext cx="4610100" cy="2413000"/>
          </a:xfrm>
          <a:prstGeom prst="rect">
            <a:avLst/>
          </a:prstGeom>
          <a:solidFill>
            <a:srgbClr val="FFFFFF">
              <a:alpha val="70000"/>
            </a:srgbClr>
          </a:solidFill>
          <a:ln>
            <a:noFill/>
          </a:ln>
          <a:extLst>
            <a:ext uri="{91240B29-F687-4f45-9708-019B960494DF}">
              <a14:hiddenLine xmlns:a14="http://schemas.microsoft.com/office/drawing/2010/main" w="25400" cap="flat">
                <a:solidFill>
                  <a:schemeClr val="tx1">
                    <a:alpha val="70000"/>
                  </a:schemeClr>
                </a:solidFill>
                <a:miter lim="800000"/>
                <a:headEnd type="none" w="med" len="med"/>
                <a:tailEnd type="none" w="med" len="med"/>
              </a14:hiddenLine>
            </a:ext>
          </a:extLst>
        </p:spPr>
        <p:txBody>
          <a:bodyPr lIns="0" tIns="0" rIns="0" bIns="0"/>
          <a:lstStyle/>
          <a:p>
            <a:pPr algn="ctr"/>
            <a:endParaRPr lang="en-US" sz="1900"/>
          </a:p>
        </p:txBody>
      </p:sp>
    </p:spTree>
    <p:extLst>
      <p:ext uri="{BB962C8B-B14F-4D97-AF65-F5344CB8AC3E}">
        <p14:creationId xmlns:p14="http://schemas.microsoft.com/office/powerpoint/2010/main" val="38376870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7539" name="Group 3"/>
          <p:cNvGrpSpPr>
            <a:grpSpLocks/>
          </p:cNvGrpSpPr>
          <p:nvPr/>
        </p:nvGrpSpPr>
        <p:grpSpPr bwMode="auto">
          <a:xfrm>
            <a:off x="254001" y="88900"/>
            <a:ext cx="5321300" cy="3403600"/>
            <a:chOff x="0" y="0"/>
            <a:chExt cx="3352" cy="2144"/>
          </a:xfrm>
        </p:grpSpPr>
        <p:sp>
          <p:nvSpPr>
            <p:cNvPr id="577537" name="AutoShape 1"/>
            <p:cNvSpPr>
              <a:spLocks/>
            </p:cNvSpPr>
            <p:nvPr/>
          </p:nvSpPr>
          <p:spPr bwMode="auto">
            <a:xfrm>
              <a:off x="64" y="40"/>
              <a:ext cx="3224" cy="2064"/>
            </a:xfrm>
            <a:prstGeom prst="diamond">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/etc/chef/client.pem?</a:t>
              </a:r>
            </a:p>
          </p:txBody>
        </p:sp>
        <p:pic>
          <p:nvPicPr>
            <p:cNvPr id="577538" name="Picture 2"/>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3352" cy="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7542" name="Group 6"/>
          <p:cNvGrpSpPr>
            <a:grpSpLocks/>
          </p:cNvGrpSpPr>
          <p:nvPr/>
        </p:nvGrpSpPr>
        <p:grpSpPr bwMode="auto">
          <a:xfrm>
            <a:off x="6324601" y="88900"/>
            <a:ext cx="5321300" cy="3403600"/>
            <a:chOff x="0" y="0"/>
            <a:chExt cx="3352" cy="2144"/>
          </a:xfrm>
        </p:grpSpPr>
        <p:sp>
          <p:nvSpPr>
            <p:cNvPr id="577540" name="AutoShape 4"/>
            <p:cNvSpPr>
              <a:spLocks/>
            </p:cNvSpPr>
            <p:nvPr/>
          </p:nvSpPr>
          <p:spPr bwMode="auto">
            <a:xfrm>
              <a:off x="64" y="40"/>
              <a:ext cx="3224" cy="2064"/>
            </a:xfrm>
            <a:prstGeom prst="diamond">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/etc/chef/validation.pem?</a:t>
              </a:r>
            </a:p>
          </p:txBody>
        </p:sp>
        <p:pic>
          <p:nvPicPr>
            <p:cNvPr id="577541" name="Picture 5"/>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3352" cy="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7545" name="Group 9"/>
          <p:cNvGrpSpPr>
            <a:grpSpLocks/>
          </p:cNvGrpSpPr>
          <p:nvPr/>
        </p:nvGrpSpPr>
        <p:grpSpPr bwMode="auto">
          <a:xfrm>
            <a:off x="12496800" y="876301"/>
            <a:ext cx="3429000" cy="1816100"/>
            <a:chOff x="0" y="0"/>
            <a:chExt cx="2160" cy="1144"/>
          </a:xfrm>
        </p:grpSpPr>
        <p:sp>
          <p:nvSpPr>
            <p:cNvPr id="577543" name="AutoShape 7"/>
            <p:cNvSpPr>
              <a:spLocks/>
            </p:cNvSpPr>
            <p:nvPr/>
          </p:nvSpPr>
          <p:spPr bwMode="auto">
            <a:xfrm>
              <a:off x="40" y="32"/>
              <a:ext cx="2088" cy="1080"/>
            </a:xfrm>
            <a:prstGeom prst="roundRect">
              <a:avLst>
                <a:gd name="adj" fmla="val 11111"/>
              </a:avLst>
            </a:prstGeom>
            <a:solidFill>
              <a:srgbClr val="BA0202"/>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EAE9D6"/>
                  </a:solidFill>
                  <a:effectLst>
                    <a:outerShdw blurRad="38100" dist="38100" dir="2700000" algn="tl">
                      <a:srgbClr val="000000"/>
                    </a:outerShdw>
                  </a:effectLst>
                  <a:latin typeface="Helvetica Neue" charset="0"/>
                  <a:ea typeface="ＭＳ Ｐゴシック" charset="0"/>
                  <a:cs typeface="Helvetica Neue" charset="0"/>
                  <a:sym typeface="Helvetica Neue" charset="0"/>
                </a:rPr>
                <a:t>401!</a:t>
              </a:r>
            </a:p>
          </p:txBody>
        </p:sp>
        <p:pic>
          <p:nvPicPr>
            <p:cNvPr id="577544" name="Picture 8"/>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7548" name="Group 12"/>
          <p:cNvGrpSpPr>
            <a:grpSpLocks/>
          </p:cNvGrpSpPr>
          <p:nvPr/>
        </p:nvGrpSpPr>
        <p:grpSpPr bwMode="auto">
          <a:xfrm>
            <a:off x="7277101" y="4165600"/>
            <a:ext cx="3416300" cy="2006600"/>
            <a:chOff x="0" y="0"/>
            <a:chExt cx="2152" cy="1264"/>
          </a:xfrm>
        </p:grpSpPr>
        <p:sp>
          <p:nvSpPr>
            <p:cNvPr id="577546" name="Rectangle 10"/>
            <p:cNvSpPr>
              <a:spLocks/>
            </p:cNvSpPr>
            <p:nvPr/>
          </p:nvSpPr>
          <p:spPr bwMode="auto">
            <a:xfrm>
              <a:off x="32" y="32"/>
              <a:ext cx="2088" cy="1200"/>
            </a:xfrm>
            <a:prstGeom prst="rect">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Request API Client</a:t>
              </a:r>
            </a:p>
          </p:txBody>
        </p:sp>
        <p:pic>
          <p:nvPicPr>
            <p:cNvPr id="577547" name="Picture 11"/>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2152" cy="1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7551" name="Group 15"/>
          <p:cNvGrpSpPr>
            <a:grpSpLocks/>
          </p:cNvGrpSpPr>
          <p:nvPr/>
        </p:nvGrpSpPr>
        <p:grpSpPr bwMode="auto">
          <a:xfrm>
            <a:off x="1193800" y="6858001"/>
            <a:ext cx="3429000" cy="1816100"/>
            <a:chOff x="0" y="0"/>
            <a:chExt cx="2160" cy="1144"/>
          </a:xfrm>
        </p:grpSpPr>
        <p:sp>
          <p:nvSpPr>
            <p:cNvPr id="577549" name="AutoShape 13"/>
            <p:cNvSpPr>
              <a:spLocks/>
            </p:cNvSpPr>
            <p:nvPr/>
          </p:nvSpPr>
          <p:spPr bwMode="auto">
            <a:xfrm>
              <a:off x="40" y="32"/>
              <a:ext cx="2088" cy="1080"/>
            </a:xfrm>
            <a:prstGeom prst="roundRect">
              <a:avLst>
                <a:gd name="adj" fmla="val 11111"/>
              </a:avLst>
            </a:pr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Sign Requests</a:t>
              </a:r>
            </a:p>
          </p:txBody>
        </p:sp>
        <p:pic>
          <p:nvPicPr>
            <p:cNvPr id="577550" name="Picture 14"/>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7554" name="Group 18"/>
          <p:cNvGrpSpPr>
            <a:grpSpLocks/>
          </p:cNvGrpSpPr>
          <p:nvPr/>
        </p:nvGrpSpPr>
        <p:grpSpPr bwMode="auto">
          <a:xfrm>
            <a:off x="7264400" y="6858001"/>
            <a:ext cx="3429000" cy="1816100"/>
            <a:chOff x="0" y="0"/>
            <a:chExt cx="2160" cy="1144"/>
          </a:xfrm>
        </p:grpSpPr>
        <p:sp>
          <p:nvSpPr>
            <p:cNvPr id="577552" name="Oval 16"/>
            <p:cNvSpPr>
              <a:spLocks/>
            </p:cNvSpPr>
            <p:nvPr/>
          </p:nvSpPr>
          <p:spPr bwMode="auto">
            <a:xfrm>
              <a:off x="40" y="32"/>
              <a:ext cx="2088" cy="1080"/>
            </a:xfrm>
            <a:prstGeom prst="ellipse">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client.pem</a:t>
              </a:r>
            </a:p>
          </p:txBody>
        </p:sp>
        <p:pic>
          <p:nvPicPr>
            <p:cNvPr id="577553" name="Picture 17"/>
            <p:cNvPicPr>
              <a:picLocks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7557" name="Group 21"/>
          <p:cNvGrpSpPr>
            <a:grpSpLocks/>
          </p:cNvGrpSpPr>
          <p:nvPr/>
        </p:nvGrpSpPr>
        <p:grpSpPr bwMode="auto">
          <a:xfrm>
            <a:off x="5283200" y="1016000"/>
            <a:ext cx="1397000" cy="1549400"/>
            <a:chOff x="0" y="0"/>
            <a:chExt cx="880" cy="976"/>
          </a:xfrm>
        </p:grpSpPr>
        <p:sp>
          <p:nvSpPr>
            <p:cNvPr id="577555" name="AutoShape 19"/>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900"/>
            </a:p>
          </p:txBody>
        </p:sp>
        <p:pic>
          <p:nvPicPr>
            <p:cNvPr id="577556" name="Picture 20"/>
            <p:cNvPicPr>
              <a:picLocks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7560" name="Group 24"/>
          <p:cNvGrpSpPr>
            <a:grpSpLocks/>
          </p:cNvGrpSpPr>
          <p:nvPr/>
        </p:nvGrpSpPr>
        <p:grpSpPr bwMode="auto">
          <a:xfrm>
            <a:off x="11404600" y="1016000"/>
            <a:ext cx="1397000" cy="1549400"/>
            <a:chOff x="0" y="0"/>
            <a:chExt cx="880" cy="976"/>
          </a:xfrm>
        </p:grpSpPr>
        <p:sp>
          <p:nvSpPr>
            <p:cNvPr id="577558" name="AutoShape 22"/>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900"/>
            </a:p>
          </p:txBody>
        </p:sp>
        <p:pic>
          <p:nvPicPr>
            <p:cNvPr id="577559" name="Picture 23"/>
            <p:cNvPicPr>
              <a:picLocks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7563" name="Group 27"/>
          <p:cNvGrpSpPr>
            <a:grpSpLocks/>
          </p:cNvGrpSpPr>
          <p:nvPr/>
        </p:nvGrpSpPr>
        <p:grpSpPr bwMode="auto">
          <a:xfrm>
            <a:off x="2146300" y="3378200"/>
            <a:ext cx="1549400" cy="3606800"/>
            <a:chOff x="0" y="0"/>
            <a:chExt cx="976" cy="2272"/>
          </a:xfrm>
        </p:grpSpPr>
        <p:sp>
          <p:nvSpPr>
            <p:cNvPr id="577561" name="AutoShape 25"/>
            <p:cNvSpPr>
              <a:spLocks/>
            </p:cNvSpPr>
            <p:nvPr/>
          </p:nvSpPr>
          <p:spPr bwMode="auto">
            <a:xfrm rot="5400000">
              <a:off x="-608" y="728"/>
              <a:ext cx="2192" cy="800"/>
            </a:xfrm>
            <a:prstGeom prst="rightArrow">
              <a:avLst>
                <a:gd name="adj1" fmla="val 32000"/>
                <a:gd name="adj2" fmla="val 44005"/>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900"/>
            </a:p>
          </p:txBody>
        </p:sp>
        <p:pic>
          <p:nvPicPr>
            <p:cNvPr id="577562" name="Picture 26"/>
            <p:cNvPicPr>
              <a:picLocks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0" y="0"/>
              <a:ext cx="976" cy="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7566" name="Group 30"/>
          <p:cNvGrpSpPr>
            <a:grpSpLocks/>
          </p:cNvGrpSpPr>
          <p:nvPr/>
        </p:nvGrpSpPr>
        <p:grpSpPr bwMode="auto">
          <a:xfrm>
            <a:off x="8216900" y="3086100"/>
            <a:ext cx="1549400" cy="1397000"/>
            <a:chOff x="0" y="0"/>
            <a:chExt cx="976" cy="880"/>
          </a:xfrm>
        </p:grpSpPr>
        <p:sp>
          <p:nvSpPr>
            <p:cNvPr id="577564" name="AutoShape 28"/>
            <p:cNvSpPr>
              <a:spLocks/>
            </p:cNvSpPr>
            <p:nvPr/>
          </p:nvSpPr>
          <p:spPr bwMode="auto">
            <a:xfrm rot="5400000">
              <a:off x="88" y="32"/>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900"/>
            </a:p>
          </p:txBody>
        </p:sp>
        <p:pic>
          <p:nvPicPr>
            <p:cNvPr id="577565" name="Picture 29"/>
            <p:cNvPicPr>
              <a:picLocks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7569" name="Group 33"/>
          <p:cNvGrpSpPr>
            <a:grpSpLocks/>
          </p:cNvGrpSpPr>
          <p:nvPr/>
        </p:nvGrpSpPr>
        <p:grpSpPr bwMode="auto">
          <a:xfrm>
            <a:off x="8216900" y="5880100"/>
            <a:ext cx="1549400" cy="1397000"/>
            <a:chOff x="0" y="0"/>
            <a:chExt cx="976" cy="880"/>
          </a:xfrm>
        </p:grpSpPr>
        <p:sp>
          <p:nvSpPr>
            <p:cNvPr id="577567" name="AutoShape 31"/>
            <p:cNvSpPr>
              <a:spLocks/>
            </p:cNvSpPr>
            <p:nvPr/>
          </p:nvSpPr>
          <p:spPr bwMode="auto">
            <a:xfrm rot="5400000">
              <a:off x="88" y="32"/>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900"/>
            </a:p>
          </p:txBody>
        </p:sp>
        <p:pic>
          <p:nvPicPr>
            <p:cNvPr id="577568" name="Picture 32"/>
            <p:cNvPicPr>
              <a:picLocks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577570" name="Rectangle 34"/>
          <p:cNvSpPr>
            <a:spLocks/>
          </p:cNvSpPr>
          <p:nvPr/>
        </p:nvSpPr>
        <p:spPr bwMode="auto">
          <a:xfrm>
            <a:off x="3402596" y="5016356"/>
            <a:ext cx="397545"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latin typeface="Helvetica Neue" charset="0"/>
                <a:ea typeface="ＭＳ Ｐゴシック" charset="0"/>
                <a:cs typeface="Helvetica Neue" charset="0"/>
                <a:sym typeface="Helvetica Neue" charset="0"/>
              </a:rPr>
              <a:t>Yes</a:t>
            </a:r>
          </a:p>
        </p:txBody>
      </p:sp>
      <p:sp>
        <p:nvSpPr>
          <p:cNvPr id="577571" name="Rectangle 35"/>
          <p:cNvSpPr>
            <a:spLocks/>
          </p:cNvSpPr>
          <p:nvPr/>
        </p:nvSpPr>
        <p:spPr bwMode="auto">
          <a:xfrm>
            <a:off x="5683523" y="584056"/>
            <a:ext cx="31577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latin typeface="Helvetica Neue" charset="0"/>
                <a:ea typeface="ＭＳ Ｐゴシック" charset="0"/>
                <a:cs typeface="Helvetica Neue" charset="0"/>
                <a:sym typeface="Helvetica Neue" charset="0"/>
              </a:rPr>
              <a:t>No</a:t>
            </a:r>
          </a:p>
        </p:txBody>
      </p:sp>
      <p:sp>
        <p:nvSpPr>
          <p:cNvPr id="577572" name="Rectangle 36"/>
          <p:cNvSpPr>
            <a:spLocks/>
          </p:cNvSpPr>
          <p:nvPr/>
        </p:nvSpPr>
        <p:spPr bwMode="auto">
          <a:xfrm>
            <a:off x="11833498" y="590407"/>
            <a:ext cx="31577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latin typeface="Helvetica Neue" charset="0"/>
                <a:ea typeface="ＭＳ Ｐゴシック" charset="0"/>
                <a:cs typeface="Helvetica Neue" charset="0"/>
                <a:sym typeface="Helvetica Neue" charset="0"/>
              </a:rPr>
              <a:t>No</a:t>
            </a:r>
          </a:p>
        </p:txBody>
      </p:sp>
      <p:sp>
        <p:nvSpPr>
          <p:cNvPr id="577573" name="Rectangle 37"/>
          <p:cNvSpPr>
            <a:spLocks/>
          </p:cNvSpPr>
          <p:nvPr/>
        </p:nvSpPr>
        <p:spPr bwMode="auto">
          <a:xfrm>
            <a:off x="9912933" y="3638406"/>
            <a:ext cx="397545"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latin typeface="Helvetica Neue" charset="0"/>
                <a:ea typeface="ＭＳ Ｐゴシック" charset="0"/>
                <a:cs typeface="Helvetica Neue" charset="0"/>
                <a:sym typeface="Helvetica Neue" charset="0"/>
              </a:rPr>
              <a:t>Yes</a:t>
            </a:r>
          </a:p>
        </p:txBody>
      </p:sp>
      <p:sp>
        <p:nvSpPr>
          <p:cNvPr id="577574" name="Rectangle 38"/>
          <p:cNvSpPr>
            <a:spLocks/>
          </p:cNvSpPr>
          <p:nvPr/>
        </p:nvSpPr>
        <p:spPr bwMode="auto">
          <a:xfrm>
            <a:off x="876300" y="3378201"/>
            <a:ext cx="3911600" cy="5448300"/>
          </a:xfrm>
          <a:prstGeom prst="rect">
            <a:avLst/>
          </a:prstGeom>
          <a:solidFill>
            <a:srgbClr val="FFFFFF">
              <a:alpha val="70000"/>
            </a:srgbClr>
          </a:solidFill>
          <a:ln>
            <a:noFill/>
          </a:ln>
          <a:extLst>
            <a:ext uri="{91240B29-F687-4f45-9708-019B960494DF}">
              <a14:hiddenLine xmlns:a14="http://schemas.microsoft.com/office/drawing/2010/main" w="25400" cap="flat">
                <a:solidFill>
                  <a:schemeClr val="tx1">
                    <a:alpha val="70000"/>
                  </a:schemeClr>
                </a:solidFill>
                <a:miter lim="800000"/>
                <a:headEnd type="none" w="med" len="med"/>
                <a:tailEnd type="none" w="med" len="med"/>
              </a14:hiddenLine>
            </a:ext>
          </a:extLst>
        </p:spPr>
        <p:txBody>
          <a:bodyPr lIns="0" tIns="0" rIns="0" bIns="0"/>
          <a:lstStyle/>
          <a:p>
            <a:pPr algn="ctr"/>
            <a:endParaRPr lang="en-US" sz="1900"/>
          </a:p>
        </p:txBody>
      </p:sp>
      <p:sp>
        <p:nvSpPr>
          <p:cNvPr id="577575" name="Rectangle 39"/>
          <p:cNvSpPr>
            <a:spLocks/>
          </p:cNvSpPr>
          <p:nvPr/>
        </p:nvSpPr>
        <p:spPr bwMode="auto">
          <a:xfrm>
            <a:off x="11404601" y="457200"/>
            <a:ext cx="4610100" cy="2413000"/>
          </a:xfrm>
          <a:prstGeom prst="rect">
            <a:avLst/>
          </a:prstGeom>
          <a:solidFill>
            <a:srgbClr val="FFFFFF">
              <a:alpha val="70000"/>
            </a:srgbClr>
          </a:solidFill>
          <a:ln>
            <a:noFill/>
          </a:ln>
          <a:extLst>
            <a:ext uri="{91240B29-F687-4f45-9708-019B960494DF}">
              <a14:hiddenLine xmlns:a14="http://schemas.microsoft.com/office/drawing/2010/main" w="25400" cap="flat">
                <a:solidFill>
                  <a:schemeClr val="tx1">
                    <a:alpha val="70000"/>
                  </a:schemeClr>
                </a:solidFill>
                <a:miter lim="800000"/>
                <a:headEnd type="none" w="med" len="med"/>
                <a:tailEnd type="none" w="med" len="med"/>
              </a14:hiddenLine>
            </a:ext>
          </a:extLst>
        </p:spPr>
        <p:txBody>
          <a:bodyPr lIns="0" tIns="0" rIns="0" bIns="0"/>
          <a:lstStyle/>
          <a:p>
            <a:pPr algn="ctr"/>
            <a:endParaRPr lang="en-US" sz="1900"/>
          </a:p>
        </p:txBody>
      </p:sp>
    </p:spTree>
    <p:extLst>
      <p:ext uri="{BB962C8B-B14F-4D97-AF65-F5344CB8AC3E}">
        <p14:creationId xmlns:p14="http://schemas.microsoft.com/office/powerpoint/2010/main" val="30744887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9587" name="Group 3"/>
          <p:cNvGrpSpPr>
            <a:grpSpLocks/>
          </p:cNvGrpSpPr>
          <p:nvPr/>
        </p:nvGrpSpPr>
        <p:grpSpPr bwMode="auto">
          <a:xfrm>
            <a:off x="254001" y="88900"/>
            <a:ext cx="5321300" cy="3403600"/>
            <a:chOff x="0" y="0"/>
            <a:chExt cx="3352" cy="2144"/>
          </a:xfrm>
        </p:grpSpPr>
        <p:sp>
          <p:nvSpPr>
            <p:cNvPr id="579585" name="AutoShape 1"/>
            <p:cNvSpPr>
              <a:spLocks/>
            </p:cNvSpPr>
            <p:nvPr/>
          </p:nvSpPr>
          <p:spPr bwMode="auto">
            <a:xfrm>
              <a:off x="64" y="40"/>
              <a:ext cx="3224" cy="2064"/>
            </a:xfrm>
            <a:prstGeom prst="diamond">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/etc/chef/client.pem?</a:t>
              </a:r>
            </a:p>
          </p:txBody>
        </p:sp>
        <p:pic>
          <p:nvPicPr>
            <p:cNvPr id="579586" name="Picture 2"/>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3352" cy="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9590" name="Group 6"/>
          <p:cNvGrpSpPr>
            <a:grpSpLocks/>
          </p:cNvGrpSpPr>
          <p:nvPr/>
        </p:nvGrpSpPr>
        <p:grpSpPr bwMode="auto">
          <a:xfrm>
            <a:off x="6324601" y="88900"/>
            <a:ext cx="5321300" cy="3403600"/>
            <a:chOff x="0" y="0"/>
            <a:chExt cx="3352" cy="2144"/>
          </a:xfrm>
        </p:grpSpPr>
        <p:sp>
          <p:nvSpPr>
            <p:cNvPr id="579588" name="AutoShape 4"/>
            <p:cNvSpPr>
              <a:spLocks/>
            </p:cNvSpPr>
            <p:nvPr/>
          </p:nvSpPr>
          <p:spPr bwMode="auto">
            <a:xfrm>
              <a:off x="64" y="40"/>
              <a:ext cx="3224" cy="2064"/>
            </a:xfrm>
            <a:prstGeom prst="diamond">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/etc/chef/validation.pem?</a:t>
              </a:r>
            </a:p>
          </p:txBody>
        </p:sp>
        <p:pic>
          <p:nvPicPr>
            <p:cNvPr id="579589" name="Picture 5"/>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3352" cy="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9593" name="Group 9"/>
          <p:cNvGrpSpPr>
            <a:grpSpLocks/>
          </p:cNvGrpSpPr>
          <p:nvPr/>
        </p:nvGrpSpPr>
        <p:grpSpPr bwMode="auto">
          <a:xfrm>
            <a:off x="12496800" y="876301"/>
            <a:ext cx="3429000" cy="1816100"/>
            <a:chOff x="0" y="0"/>
            <a:chExt cx="2160" cy="1144"/>
          </a:xfrm>
        </p:grpSpPr>
        <p:sp>
          <p:nvSpPr>
            <p:cNvPr id="579591" name="AutoShape 7"/>
            <p:cNvSpPr>
              <a:spLocks/>
            </p:cNvSpPr>
            <p:nvPr/>
          </p:nvSpPr>
          <p:spPr bwMode="auto">
            <a:xfrm>
              <a:off x="40" y="32"/>
              <a:ext cx="2088" cy="1080"/>
            </a:xfrm>
            <a:prstGeom prst="roundRect">
              <a:avLst>
                <a:gd name="adj" fmla="val 11111"/>
              </a:avLst>
            </a:prstGeom>
            <a:solidFill>
              <a:srgbClr val="BA0202"/>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EAE9D6"/>
                  </a:solidFill>
                  <a:effectLst>
                    <a:outerShdw blurRad="38100" dist="38100" dir="2700000" algn="tl">
                      <a:srgbClr val="000000"/>
                    </a:outerShdw>
                  </a:effectLst>
                  <a:latin typeface="Helvetica Neue" charset="0"/>
                  <a:ea typeface="ＭＳ Ｐゴシック" charset="0"/>
                  <a:cs typeface="Helvetica Neue" charset="0"/>
                  <a:sym typeface="Helvetica Neue" charset="0"/>
                </a:rPr>
                <a:t>401!</a:t>
              </a:r>
            </a:p>
          </p:txBody>
        </p:sp>
        <p:pic>
          <p:nvPicPr>
            <p:cNvPr id="579592" name="Picture 8"/>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9596" name="Group 12"/>
          <p:cNvGrpSpPr>
            <a:grpSpLocks/>
          </p:cNvGrpSpPr>
          <p:nvPr/>
        </p:nvGrpSpPr>
        <p:grpSpPr bwMode="auto">
          <a:xfrm>
            <a:off x="7277101" y="4165600"/>
            <a:ext cx="3416300" cy="2006600"/>
            <a:chOff x="0" y="0"/>
            <a:chExt cx="2152" cy="1264"/>
          </a:xfrm>
        </p:grpSpPr>
        <p:sp>
          <p:nvSpPr>
            <p:cNvPr id="579594" name="Rectangle 10"/>
            <p:cNvSpPr>
              <a:spLocks/>
            </p:cNvSpPr>
            <p:nvPr/>
          </p:nvSpPr>
          <p:spPr bwMode="auto">
            <a:xfrm>
              <a:off x="32" y="32"/>
              <a:ext cx="2088" cy="1200"/>
            </a:xfrm>
            <a:prstGeom prst="rect">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Request API Client</a:t>
              </a:r>
            </a:p>
          </p:txBody>
        </p:sp>
        <p:pic>
          <p:nvPicPr>
            <p:cNvPr id="579595" name="Picture 11"/>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2152" cy="1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9599" name="Group 15"/>
          <p:cNvGrpSpPr>
            <a:grpSpLocks/>
          </p:cNvGrpSpPr>
          <p:nvPr/>
        </p:nvGrpSpPr>
        <p:grpSpPr bwMode="auto">
          <a:xfrm>
            <a:off x="1193800" y="6858001"/>
            <a:ext cx="3429000" cy="1816100"/>
            <a:chOff x="0" y="0"/>
            <a:chExt cx="2160" cy="1144"/>
          </a:xfrm>
        </p:grpSpPr>
        <p:sp>
          <p:nvSpPr>
            <p:cNvPr id="579597" name="AutoShape 13"/>
            <p:cNvSpPr>
              <a:spLocks/>
            </p:cNvSpPr>
            <p:nvPr/>
          </p:nvSpPr>
          <p:spPr bwMode="auto">
            <a:xfrm>
              <a:off x="40" y="32"/>
              <a:ext cx="2088" cy="1080"/>
            </a:xfrm>
            <a:prstGeom prst="roundRect">
              <a:avLst>
                <a:gd name="adj" fmla="val 11111"/>
              </a:avLst>
            </a:pr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Sign Requests</a:t>
              </a:r>
            </a:p>
          </p:txBody>
        </p:sp>
        <p:pic>
          <p:nvPicPr>
            <p:cNvPr id="579598" name="Picture 14"/>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9602" name="Group 18"/>
          <p:cNvGrpSpPr>
            <a:grpSpLocks/>
          </p:cNvGrpSpPr>
          <p:nvPr/>
        </p:nvGrpSpPr>
        <p:grpSpPr bwMode="auto">
          <a:xfrm>
            <a:off x="7264400" y="6858001"/>
            <a:ext cx="3429000" cy="1816100"/>
            <a:chOff x="0" y="0"/>
            <a:chExt cx="2160" cy="1144"/>
          </a:xfrm>
        </p:grpSpPr>
        <p:sp>
          <p:nvSpPr>
            <p:cNvPr id="579600" name="Oval 16"/>
            <p:cNvSpPr>
              <a:spLocks/>
            </p:cNvSpPr>
            <p:nvPr/>
          </p:nvSpPr>
          <p:spPr bwMode="auto">
            <a:xfrm>
              <a:off x="40" y="32"/>
              <a:ext cx="2088" cy="1080"/>
            </a:xfrm>
            <a:prstGeom prst="ellipse">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client.pem</a:t>
              </a:r>
            </a:p>
          </p:txBody>
        </p:sp>
        <p:pic>
          <p:nvPicPr>
            <p:cNvPr id="579601" name="Picture 17"/>
            <p:cNvPicPr>
              <a:picLocks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9605" name="Group 21"/>
          <p:cNvGrpSpPr>
            <a:grpSpLocks/>
          </p:cNvGrpSpPr>
          <p:nvPr/>
        </p:nvGrpSpPr>
        <p:grpSpPr bwMode="auto">
          <a:xfrm>
            <a:off x="5283200" y="1016000"/>
            <a:ext cx="1397000" cy="1549400"/>
            <a:chOff x="0" y="0"/>
            <a:chExt cx="880" cy="976"/>
          </a:xfrm>
        </p:grpSpPr>
        <p:sp>
          <p:nvSpPr>
            <p:cNvPr id="579603" name="AutoShape 19"/>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900"/>
            </a:p>
          </p:txBody>
        </p:sp>
        <p:pic>
          <p:nvPicPr>
            <p:cNvPr id="579604" name="Picture 20"/>
            <p:cNvPicPr>
              <a:picLocks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9608" name="Group 24"/>
          <p:cNvGrpSpPr>
            <a:grpSpLocks/>
          </p:cNvGrpSpPr>
          <p:nvPr/>
        </p:nvGrpSpPr>
        <p:grpSpPr bwMode="auto">
          <a:xfrm>
            <a:off x="11404600" y="1016000"/>
            <a:ext cx="1397000" cy="1549400"/>
            <a:chOff x="0" y="0"/>
            <a:chExt cx="880" cy="976"/>
          </a:xfrm>
        </p:grpSpPr>
        <p:sp>
          <p:nvSpPr>
            <p:cNvPr id="579606" name="AutoShape 22"/>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900"/>
            </a:p>
          </p:txBody>
        </p:sp>
        <p:pic>
          <p:nvPicPr>
            <p:cNvPr id="579607" name="Picture 23"/>
            <p:cNvPicPr>
              <a:picLocks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9611" name="Group 27"/>
          <p:cNvGrpSpPr>
            <a:grpSpLocks/>
          </p:cNvGrpSpPr>
          <p:nvPr/>
        </p:nvGrpSpPr>
        <p:grpSpPr bwMode="auto">
          <a:xfrm>
            <a:off x="2146300" y="3378200"/>
            <a:ext cx="1549400" cy="3606800"/>
            <a:chOff x="0" y="0"/>
            <a:chExt cx="976" cy="2272"/>
          </a:xfrm>
        </p:grpSpPr>
        <p:sp>
          <p:nvSpPr>
            <p:cNvPr id="579609" name="AutoShape 25"/>
            <p:cNvSpPr>
              <a:spLocks/>
            </p:cNvSpPr>
            <p:nvPr/>
          </p:nvSpPr>
          <p:spPr bwMode="auto">
            <a:xfrm rot="5400000">
              <a:off x="-608" y="728"/>
              <a:ext cx="2192" cy="800"/>
            </a:xfrm>
            <a:prstGeom prst="rightArrow">
              <a:avLst>
                <a:gd name="adj1" fmla="val 32000"/>
                <a:gd name="adj2" fmla="val 44005"/>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900"/>
            </a:p>
          </p:txBody>
        </p:sp>
        <p:pic>
          <p:nvPicPr>
            <p:cNvPr id="579610" name="Picture 26"/>
            <p:cNvPicPr>
              <a:picLocks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0" y="0"/>
              <a:ext cx="976" cy="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9614" name="Group 30"/>
          <p:cNvGrpSpPr>
            <a:grpSpLocks/>
          </p:cNvGrpSpPr>
          <p:nvPr/>
        </p:nvGrpSpPr>
        <p:grpSpPr bwMode="auto">
          <a:xfrm>
            <a:off x="8216900" y="3086100"/>
            <a:ext cx="1549400" cy="1397000"/>
            <a:chOff x="0" y="0"/>
            <a:chExt cx="976" cy="880"/>
          </a:xfrm>
        </p:grpSpPr>
        <p:sp>
          <p:nvSpPr>
            <p:cNvPr id="579612" name="AutoShape 28"/>
            <p:cNvSpPr>
              <a:spLocks/>
            </p:cNvSpPr>
            <p:nvPr/>
          </p:nvSpPr>
          <p:spPr bwMode="auto">
            <a:xfrm rot="5400000">
              <a:off x="88" y="32"/>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900"/>
            </a:p>
          </p:txBody>
        </p:sp>
        <p:pic>
          <p:nvPicPr>
            <p:cNvPr id="579613" name="Picture 29"/>
            <p:cNvPicPr>
              <a:picLocks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9617" name="Group 33"/>
          <p:cNvGrpSpPr>
            <a:grpSpLocks/>
          </p:cNvGrpSpPr>
          <p:nvPr/>
        </p:nvGrpSpPr>
        <p:grpSpPr bwMode="auto">
          <a:xfrm>
            <a:off x="8216900" y="5880100"/>
            <a:ext cx="1549400" cy="1397000"/>
            <a:chOff x="0" y="0"/>
            <a:chExt cx="976" cy="880"/>
          </a:xfrm>
        </p:grpSpPr>
        <p:sp>
          <p:nvSpPr>
            <p:cNvPr id="579615" name="AutoShape 31"/>
            <p:cNvSpPr>
              <a:spLocks/>
            </p:cNvSpPr>
            <p:nvPr/>
          </p:nvSpPr>
          <p:spPr bwMode="auto">
            <a:xfrm rot="5400000">
              <a:off x="88" y="32"/>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900"/>
            </a:p>
          </p:txBody>
        </p:sp>
        <p:pic>
          <p:nvPicPr>
            <p:cNvPr id="579616" name="Picture 32"/>
            <p:cNvPicPr>
              <a:picLocks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9620" name="Group 36"/>
          <p:cNvGrpSpPr>
            <a:grpSpLocks/>
          </p:cNvGrpSpPr>
          <p:nvPr/>
        </p:nvGrpSpPr>
        <p:grpSpPr bwMode="auto">
          <a:xfrm>
            <a:off x="4406900" y="6997700"/>
            <a:ext cx="3073400" cy="1549400"/>
            <a:chOff x="0" y="0"/>
            <a:chExt cx="1936" cy="976"/>
          </a:xfrm>
        </p:grpSpPr>
        <p:sp>
          <p:nvSpPr>
            <p:cNvPr id="579618" name="AutoShape 34"/>
            <p:cNvSpPr>
              <a:spLocks/>
            </p:cNvSpPr>
            <p:nvPr/>
          </p:nvSpPr>
          <p:spPr bwMode="auto">
            <a:xfrm flipH="1">
              <a:off x="48" y="88"/>
              <a:ext cx="1856" cy="800"/>
            </a:xfrm>
            <a:prstGeom prst="rightArrow">
              <a:avLst>
                <a:gd name="adj1" fmla="val 32000"/>
                <a:gd name="adj2" fmla="val 44005"/>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900"/>
            </a:p>
          </p:txBody>
        </p:sp>
        <p:pic>
          <p:nvPicPr>
            <p:cNvPr id="579619" name="Picture 35"/>
            <p:cNvPicPr>
              <a:picLocks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0" y="0"/>
              <a:ext cx="1936"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579621" name="Rectangle 37"/>
          <p:cNvSpPr>
            <a:spLocks/>
          </p:cNvSpPr>
          <p:nvPr/>
        </p:nvSpPr>
        <p:spPr bwMode="auto">
          <a:xfrm>
            <a:off x="3402596" y="5016356"/>
            <a:ext cx="397545"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latin typeface="Helvetica Neue" charset="0"/>
                <a:ea typeface="ＭＳ Ｐゴシック" charset="0"/>
                <a:cs typeface="Helvetica Neue" charset="0"/>
                <a:sym typeface="Helvetica Neue" charset="0"/>
              </a:rPr>
              <a:t>Yes</a:t>
            </a:r>
          </a:p>
        </p:txBody>
      </p:sp>
      <p:sp>
        <p:nvSpPr>
          <p:cNvPr id="579622" name="Rectangle 38"/>
          <p:cNvSpPr>
            <a:spLocks/>
          </p:cNvSpPr>
          <p:nvPr/>
        </p:nvSpPr>
        <p:spPr bwMode="auto">
          <a:xfrm>
            <a:off x="5683523" y="584056"/>
            <a:ext cx="31577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latin typeface="Helvetica Neue" charset="0"/>
                <a:ea typeface="ＭＳ Ｐゴシック" charset="0"/>
                <a:cs typeface="Helvetica Neue" charset="0"/>
                <a:sym typeface="Helvetica Neue" charset="0"/>
              </a:rPr>
              <a:t>No</a:t>
            </a:r>
          </a:p>
        </p:txBody>
      </p:sp>
      <p:sp>
        <p:nvSpPr>
          <p:cNvPr id="579623" name="Rectangle 39"/>
          <p:cNvSpPr>
            <a:spLocks/>
          </p:cNvSpPr>
          <p:nvPr/>
        </p:nvSpPr>
        <p:spPr bwMode="auto">
          <a:xfrm>
            <a:off x="11833498" y="590407"/>
            <a:ext cx="31577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latin typeface="Helvetica Neue" charset="0"/>
                <a:ea typeface="ＭＳ Ｐゴシック" charset="0"/>
                <a:cs typeface="Helvetica Neue" charset="0"/>
                <a:sym typeface="Helvetica Neue" charset="0"/>
              </a:rPr>
              <a:t>No</a:t>
            </a:r>
          </a:p>
        </p:txBody>
      </p:sp>
      <p:sp>
        <p:nvSpPr>
          <p:cNvPr id="579624" name="Rectangle 40"/>
          <p:cNvSpPr>
            <a:spLocks/>
          </p:cNvSpPr>
          <p:nvPr/>
        </p:nvSpPr>
        <p:spPr bwMode="auto">
          <a:xfrm>
            <a:off x="9912933" y="3638406"/>
            <a:ext cx="397545"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latin typeface="Helvetica Neue" charset="0"/>
                <a:ea typeface="ＭＳ Ｐゴシック" charset="0"/>
                <a:cs typeface="Helvetica Neue" charset="0"/>
                <a:sym typeface="Helvetica Neue" charset="0"/>
              </a:rPr>
              <a:t>Yes</a:t>
            </a:r>
          </a:p>
        </p:txBody>
      </p:sp>
      <p:sp>
        <p:nvSpPr>
          <p:cNvPr id="579625" name="Rectangle 41"/>
          <p:cNvSpPr>
            <a:spLocks/>
          </p:cNvSpPr>
          <p:nvPr/>
        </p:nvSpPr>
        <p:spPr bwMode="auto">
          <a:xfrm>
            <a:off x="11404601" y="457200"/>
            <a:ext cx="4610100" cy="2413000"/>
          </a:xfrm>
          <a:prstGeom prst="rect">
            <a:avLst/>
          </a:prstGeom>
          <a:solidFill>
            <a:srgbClr val="FFFFFF">
              <a:alpha val="70000"/>
            </a:srgbClr>
          </a:solidFill>
          <a:ln>
            <a:noFill/>
          </a:ln>
          <a:extLst>
            <a:ext uri="{91240B29-F687-4f45-9708-019B960494DF}">
              <a14:hiddenLine xmlns:a14="http://schemas.microsoft.com/office/drawing/2010/main" w="25400" cap="flat">
                <a:solidFill>
                  <a:schemeClr val="tx1">
                    <a:alpha val="70000"/>
                  </a:schemeClr>
                </a:solidFill>
                <a:miter lim="800000"/>
                <a:headEnd type="none" w="med" len="med"/>
                <a:tailEnd type="none" w="med" len="med"/>
              </a14:hiddenLine>
            </a:ext>
          </a:extLst>
        </p:spPr>
        <p:txBody>
          <a:bodyPr lIns="0" tIns="0" rIns="0" bIns="0"/>
          <a:lstStyle/>
          <a:p>
            <a:pPr algn="ctr"/>
            <a:endParaRPr lang="en-US" sz="1900"/>
          </a:p>
        </p:txBody>
      </p:sp>
    </p:spTree>
    <p:extLst>
      <p:ext uri="{BB962C8B-B14F-4D97-AF65-F5344CB8AC3E}">
        <p14:creationId xmlns:p14="http://schemas.microsoft.com/office/powerpoint/2010/main" val="38165866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ü"/>
            </a:pPr>
            <a:r>
              <a:rPr lang="en-US" dirty="0"/>
              <a:t>Upload </a:t>
            </a:r>
            <a:r>
              <a:rPr lang="en-US" dirty="0" smtClean="0"/>
              <a:t>your cookbooks </a:t>
            </a:r>
            <a:r>
              <a:rPr lang="en-US" dirty="0"/>
              <a:t>to the Hosted Chef Server</a:t>
            </a:r>
          </a:p>
          <a:p>
            <a:pPr marL="380990" indent="-380990">
              <a:buFont typeface="Wingdings" charset="2"/>
              <a:buChar char="ü"/>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86</a:t>
            </a:fld>
            <a:endParaRPr lang="en-US" dirty="0"/>
          </a:p>
        </p:txBody>
      </p:sp>
    </p:spTree>
    <p:extLst>
      <p:ext uri="{BB962C8B-B14F-4D97-AF65-F5344CB8AC3E}">
        <p14:creationId xmlns:p14="http://schemas.microsoft.com/office/powerpoint/2010/main" val="333972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3" y="3505071"/>
            <a:ext cx="10974132" cy="4385862"/>
          </a:xfrm>
        </p:spPr>
        <p:txBody>
          <a:bodyPr/>
          <a:lstStyle/>
          <a:p>
            <a:r>
              <a:rPr lang="en-US" dirty="0" smtClean="0"/>
              <a:t>What is the benefit of storing cookbooks in a central repository?</a:t>
            </a:r>
          </a:p>
          <a:p>
            <a:endParaRPr lang="en-US" dirty="0"/>
          </a:p>
          <a:p>
            <a:r>
              <a:rPr lang="en-US" dirty="0" smtClean="0"/>
              <a:t>What is the primary tool for communicating with the Chef Server?</a:t>
            </a:r>
          </a:p>
          <a:p>
            <a:endParaRPr lang="en-US" dirty="0"/>
          </a:p>
          <a:p>
            <a:r>
              <a:rPr lang="en-US" dirty="0" smtClean="0"/>
              <a:t>How did you add a node </a:t>
            </a:r>
            <a:r>
              <a:rPr lang="en-US" smtClean="0"/>
              <a:t>to </a:t>
            </a:r>
            <a:r>
              <a:rPr lang="en-US"/>
              <a:t>y</a:t>
            </a:r>
            <a:r>
              <a:rPr lang="en-US" smtClean="0"/>
              <a:t>our </a:t>
            </a:r>
            <a:r>
              <a:rPr lang="en-US" dirty="0" smtClean="0"/>
              <a:t>organization?</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87</a:t>
            </a:fld>
            <a:endParaRPr lang="en-US" dirty="0"/>
          </a:p>
        </p:txBody>
      </p:sp>
    </p:spTree>
    <p:extLst>
      <p:ext uri="{BB962C8B-B14F-4D97-AF65-F5344CB8AC3E}">
        <p14:creationId xmlns:p14="http://schemas.microsoft.com/office/powerpoint/2010/main" val="177822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3877862"/>
          </a:xfrm>
        </p:spPr>
        <p:txBody>
          <a:bodyPr/>
          <a:lstStyle/>
          <a:p>
            <a:r>
              <a:rPr lang="en-US" dirty="0" smtClean="0"/>
              <a:t>What questions can you help you answer?</a:t>
            </a:r>
          </a:p>
          <a:p>
            <a:endParaRPr lang="en-US" dirty="0"/>
          </a:p>
          <a:p>
            <a:pPr marL="571500" indent="-571500">
              <a:buFont typeface="Arial"/>
              <a:buChar char="•"/>
            </a:pPr>
            <a:r>
              <a:rPr lang="en-US" dirty="0" smtClean="0"/>
              <a:t>Chef Server</a:t>
            </a:r>
          </a:p>
          <a:p>
            <a:pPr marL="571500" indent="-571500">
              <a:buFont typeface="Arial"/>
              <a:buChar char="•"/>
            </a:pPr>
            <a:r>
              <a:rPr lang="en-US" dirty="0" smtClean="0"/>
              <a:t>Managed Chef</a:t>
            </a:r>
          </a:p>
          <a:p>
            <a:pPr marL="571500" indent="-571500">
              <a:buFont typeface="Arial"/>
              <a:buChar char="•"/>
            </a:pPr>
            <a:r>
              <a:rPr lang="en-US" dirty="0" smtClean="0"/>
              <a:t>Berkshelf</a:t>
            </a:r>
          </a:p>
          <a:p>
            <a:pPr marL="571500" indent="-571500">
              <a:buFont typeface="Arial"/>
              <a:buChar char="•"/>
            </a:pPr>
            <a:r>
              <a:rPr lang="en-US" dirty="0" smtClean="0"/>
              <a:t>Bootstrapping Nodes</a:t>
            </a: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88</a:t>
            </a:fld>
            <a:endParaRPr lang="en-US" dirty="0"/>
          </a:p>
        </p:txBody>
      </p:sp>
    </p:spTree>
    <p:extLst>
      <p:ext uri="{BB962C8B-B14F-4D97-AF65-F5344CB8AC3E}">
        <p14:creationId xmlns:p14="http://schemas.microsoft.com/office/powerpoint/2010/main" val="2751970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3783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3933" y="304800"/>
            <a:ext cx="14935200" cy="829056"/>
          </a:xfrm>
        </p:spPr>
        <p:txBody>
          <a:bodyPr>
            <a:normAutofit fontScale="90000"/>
          </a:bodyPr>
          <a:lstStyle/>
          <a:p>
            <a:r>
              <a:rPr lang="en-US" dirty="0" smtClean="0"/>
              <a:t>Steps to Set </a:t>
            </a:r>
            <a:r>
              <a:rPr lang="en-US" dirty="0"/>
              <a:t>u</a:t>
            </a:r>
            <a:r>
              <a:rPr lang="en-US" dirty="0" smtClean="0"/>
              <a:t>p Load Balancer &amp; Web </a:t>
            </a:r>
            <a:r>
              <a:rPr lang="en-US" dirty="0"/>
              <a:t>S</a:t>
            </a:r>
            <a:r>
              <a:rPr lang="en-US" dirty="0" smtClean="0"/>
              <a:t>ervers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a:xfrm>
            <a:off x="8578807" y="1548903"/>
            <a:ext cx="7069128"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lgn="ctr"/>
            <a:r>
              <a:rPr lang="en-US" b="1" dirty="0" smtClean="0"/>
              <a:t>Load Balancer Server</a:t>
            </a:r>
          </a:p>
          <a:p>
            <a:pPr marL="1051975" lvl="1" indent="-742950">
              <a:buAutoNum type="arabicPeriod"/>
            </a:pPr>
            <a:r>
              <a:rPr lang="en-US" dirty="0" smtClean="0"/>
              <a:t>Create the LB cookbook</a:t>
            </a:r>
          </a:p>
          <a:p>
            <a:pPr marL="1051975" lvl="1" indent="-742950">
              <a:buAutoNum type="arabicPeriod"/>
            </a:pPr>
            <a:r>
              <a:rPr lang="en-US" dirty="0" smtClean="0"/>
              <a:t>Provision the instance</a:t>
            </a:r>
          </a:p>
          <a:p>
            <a:pPr marL="1051975" lvl="1" indent="-742950">
              <a:buAutoNum type="arabicPeriod"/>
            </a:pPr>
            <a:r>
              <a:rPr lang="en-US" dirty="0" smtClean="0"/>
              <a:t>Install Chef</a:t>
            </a:r>
          </a:p>
          <a:p>
            <a:pPr marL="1051975" lvl="1" indent="-742950">
              <a:buAutoNum type="arabicPeriod"/>
            </a:pPr>
            <a:r>
              <a:rPr lang="en-US" dirty="0" smtClean="0"/>
              <a:t>Copy the LB cookbook</a:t>
            </a:r>
          </a:p>
          <a:p>
            <a:pPr marL="1051975" lvl="1" indent="-742950">
              <a:buAutoNum type="arabicPeriod"/>
            </a:pPr>
            <a:r>
              <a:rPr lang="en-US" dirty="0" smtClean="0"/>
              <a:t>Apply the cookbook</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19" name="Text Placeholder 4"/>
          <p:cNvSpPr txBox="1">
            <a:spLocks/>
          </p:cNvSpPr>
          <p:nvPr/>
        </p:nvSpPr>
        <p:spPr bwMode="white">
          <a:xfrm>
            <a:off x="829732" y="1548903"/>
            <a:ext cx="8467969" cy="60186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lgn="ctr"/>
            <a:r>
              <a:rPr lang="en-US" b="1" dirty="0" smtClean="0"/>
              <a:t>Web Server</a:t>
            </a:r>
            <a:endParaRPr lang="en-US" b="1" dirty="0"/>
          </a:p>
          <a:p>
            <a:pPr marL="309025" lvl="1"/>
            <a:r>
              <a:rPr lang="en-US" dirty="0" smtClean="0"/>
              <a:t>1. Provision the instance </a:t>
            </a:r>
          </a:p>
          <a:p>
            <a:pPr marL="309025" lvl="1"/>
            <a:r>
              <a:rPr lang="en-US" dirty="0" smtClean="0"/>
              <a:t>2. Install Chef</a:t>
            </a:r>
          </a:p>
          <a:p>
            <a:pPr marL="309025" lvl="1"/>
            <a:r>
              <a:rPr lang="en-US" dirty="0" smtClean="0"/>
              <a:t>3. Copy the Web Server cookbook</a:t>
            </a:r>
          </a:p>
          <a:p>
            <a:pPr marL="309025" lvl="1"/>
            <a:r>
              <a:rPr lang="en-US" dirty="0" smtClean="0"/>
              <a:t>4. Apply the cookbook</a:t>
            </a:r>
          </a:p>
          <a:p>
            <a:pPr marL="309025" lvl="1"/>
            <a:endParaRPr lang="en-US" dirty="0"/>
          </a:p>
        </p:txBody>
      </p:sp>
    </p:spTree>
    <p:extLst>
      <p:ext uri="{BB962C8B-B14F-4D97-AF65-F5344CB8AC3E}">
        <p14:creationId xmlns:p14="http://schemas.microsoft.com/office/powerpoint/2010/main" val="22124930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23593</TotalTime>
  <Words>11322</Words>
  <Application>Microsoft Macintosh PowerPoint</Application>
  <PresentationFormat>Custom</PresentationFormat>
  <Paragraphs>1273</Paragraphs>
  <Slides>89</Slides>
  <Notes>82</Notes>
  <HiddenSlides>3</HiddenSlides>
  <MMClips>0</MMClips>
  <ScaleCrop>false</ScaleCrop>
  <HeadingPairs>
    <vt:vector size="4" baseType="variant">
      <vt:variant>
        <vt:lpstr>Theme</vt:lpstr>
      </vt:variant>
      <vt:variant>
        <vt:i4>1</vt:i4>
      </vt:variant>
      <vt:variant>
        <vt:lpstr>Slide Titles</vt:lpstr>
      </vt:variant>
      <vt:variant>
        <vt:i4>89</vt:i4>
      </vt:variant>
    </vt:vector>
  </HeadingPairs>
  <TitlesOfParts>
    <vt:vector size="90" baseType="lpstr">
      <vt:lpstr>ChefDk3.2Template</vt:lpstr>
      <vt:lpstr>The Chef Server</vt:lpstr>
      <vt:lpstr>Objectives</vt:lpstr>
      <vt:lpstr>More Web Servers?</vt:lpstr>
      <vt:lpstr>Managing an Additional System</vt:lpstr>
      <vt:lpstr>Managing Additional Systems</vt:lpstr>
      <vt:lpstr>Managing Additional Systems</vt:lpstr>
      <vt:lpstr>Managing User Traffic</vt:lpstr>
      <vt:lpstr>Managing User Traffic</vt:lpstr>
      <vt:lpstr>Steps to Set up Load Balancer &amp; Web Servers</vt:lpstr>
      <vt:lpstr>The Chef Server</vt:lpstr>
      <vt:lpstr>Flavors of Chef Server</vt:lpstr>
      <vt:lpstr>GE: Hosted Chef</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Download a Repository</vt:lpstr>
      <vt:lpstr>GE: Download the Repository</vt:lpstr>
      <vt:lpstr>GE: Paste the cookbooks Folder</vt:lpstr>
      <vt:lpstr>GE: Navigate to the chef-repo </vt:lpstr>
      <vt:lpstr>knife</vt:lpstr>
      <vt:lpstr>GE: knife --help</vt:lpstr>
      <vt:lpstr>GE: knife client --help</vt:lpstr>
      <vt:lpstr>GE: knife client list</vt:lpstr>
      <vt:lpstr>Hosted Chef</vt:lpstr>
      <vt:lpstr>GE: knife cookbook --help</vt:lpstr>
      <vt:lpstr>GE: knife cookbook list</vt:lpstr>
      <vt:lpstr>GE: Change to the cookbooks/apache Directory </vt:lpstr>
      <vt:lpstr>Berkshelf</vt:lpstr>
      <vt:lpstr>GE: Run berks --help</vt:lpstr>
      <vt:lpstr>GE: Run berks install</vt:lpstr>
      <vt:lpstr>GE: See the Berksfile.lock</vt:lpstr>
      <vt:lpstr>GE: See the Contents of the Berksfile.lock</vt:lpstr>
      <vt:lpstr>GE: Upload the Cookbook to the Chef Server</vt:lpstr>
      <vt:lpstr>GE: Display Cookbooks within Your Org </vt:lpstr>
      <vt:lpstr>Lab: Upload Cookbooks</vt:lpstr>
      <vt:lpstr>Lab: cd and Run knife cookbook list </vt:lpstr>
      <vt:lpstr>Lab: Install the Cookbook Dependencies</vt:lpstr>
      <vt:lpstr>Lab: Upload the Cookbook to the Chef Server</vt:lpstr>
      <vt:lpstr>Lab: Is the workstation Cookbook Uploaded?</vt:lpstr>
      <vt:lpstr>Hosted Chef</vt:lpstr>
      <vt:lpstr>The Node</vt:lpstr>
      <vt:lpstr>GE: Change to the chef-repo</vt:lpstr>
      <vt:lpstr>GE: Run 'knife node –help' </vt:lpstr>
      <vt:lpstr>GE: Run 'knife node list'</vt:lpstr>
      <vt:lpstr>GE: Run 'knife bootstrap –help'</vt:lpstr>
      <vt:lpstr>GE: Bootstrap Your Node</vt:lpstr>
      <vt:lpstr>GE: Run 'knife node list' Again </vt:lpstr>
      <vt:lpstr>GE: View More Information About Your Node </vt:lpstr>
      <vt:lpstr>What happened during bootstrap?</vt:lpstr>
      <vt:lpstr>knife bootstrap sequence</vt:lpstr>
      <vt:lpstr>knife bootstrap sequence</vt:lpstr>
      <vt:lpstr>knife bootstrap sequence</vt:lpstr>
      <vt:lpstr>knife bootstrap sequence</vt:lpstr>
      <vt:lpstr>knife bootstrap sequence</vt:lpstr>
      <vt:lpstr>knife bootstrap sequence</vt:lpstr>
      <vt:lpstr>knife bootstrap sequence</vt:lpstr>
      <vt:lpstr>GE: Add a Recipe to a Run List</vt:lpstr>
      <vt:lpstr>GE: Rerun chef-client on the node</vt:lpstr>
      <vt:lpstr>GE: Testing our webserver</vt:lpstr>
      <vt:lpstr>What happened during subsequent chef-client runs?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does Authentication Work?</vt:lpstr>
      <vt:lpstr>Private Keys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Hosted Chef</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John Fitzpatrick</cp:lastModifiedBy>
  <cp:revision>2150</cp:revision>
  <cp:lastPrinted>2016-01-11T11:27:04Z</cp:lastPrinted>
  <dcterms:created xsi:type="dcterms:W3CDTF">2012-09-13T17:36:07Z</dcterms:created>
  <dcterms:modified xsi:type="dcterms:W3CDTF">2016-01-14T22:52:26Z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